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83" r:id="rId1"/>
  </p:sldMasterIdLst>
  <p:notesMasterIdLst>
    <p:notesMasterId r:id="rId85"/>
  </p:notesMasterIdLst>
  <p:sldIdLst>
    <p:sldId id="274" r:id="rId2"/>
    <p:sldId id="265" r:id="rId3"/>
    <p:sldId id="453" r:id="rId4"/>
    <p:sldId id="263" r:id="rId5"/>
    <p:sldId id="339" r:id="rId6"/>
    <p:sldId id="340" r:id="rId7"/>
    <p:sldId id="259" r:id="rId8"/>
    <p:sldId id="260" r:id="rId9"/>
    <p:sldId id="261" r:id="rId10"/>
    <p:sldId id="410" r:id="rId11"/>
    <p:sldId id="395" r:id="rId12"/>
    <p:sldId id="393" r:id="rId13"/>
    <p:sldId id="394" r:id="rId14"/>
    <p:sldId id="396" r:id="rId15"/>
    <p:sldId id="397" r:id="rId16"/>
    <p:sldId id="398" r:id="rId17"/>
    <p:sldId id="404" r:id="rId18"/>
    <p:sldId id="432" r:id="rId19"/>
    <p:sldId id="441" r:id="rId20"/>
    <p:sldId id="447" r:id="rId21"/>
    <p:sldId id="438" r:id="rId22"/>
    <p:sldId id="439" r:id="rId23"/>
    <p:sldId id="440" r:id="rId24"/>
    <p:sldId id="421" r:id="rId25"/>
    <p:sldId id="431" r:id="rId26"/>
    <p:sldId id="348" r:id="rId27"/>
    <p:sldId id="349" r:id="rId28"/>
    <p:sldId id="350" r:id="rId29"/>
    <p:sldId id="399" r:id="rId30"/>
    <p:sldId id="326" r:id="rId31"/>
    <p:sldId id="327" r:id="rId32"/>
    <p:sldId id="328" r:id="rId33"/>
    <p:sldId id="416" r:id="rId34"/>
    <p:sldId id="324" r:id="rId35"/>
    <p:sldId id="430" r:id="rId36"/>
    <p:sldId id="280" r:id="rId37"/>
    <p:sldId id="282" r:id="rId38"/>
    <p:sldId id="375" r:id="rId39"/>
    <p:sldId id="374" r:id="rId40"/>
    <p:sldId id="356" r:id="rId41"/>
    <p:sldId id="347" r:id="rId42"/>
    <p:sldId id="277" r:id="rId43"/>
    <p:sldId id="278" r:id="rId44"/>
    <p:sldId id="401" r:id="rId45"/>
    <p:sldId id="427" r:id="rId46"/>
    <p:sldId id="428" r:id="rId47"/>
    <p:sldId id="424" r:id="rId48"/>
    <p:sldId id="425" r:id="rId49"/>
    <p:sldId id="426" r:id="rId50"/>
    <p:sldId id="402" r:id="rId51"/>
    <p:sldId id="450" r:id="rId52"/>
    <p:sldId id="435" r:id="rId53"/>
    <p:sldId id="329" r:id="rId54"/>
    <p:sldId id="452" r:id="rId55"/>
    <p:sldId id="451" r:id="rId56"/>
    <p:sldId id="332" r:id="rId57"/>
    <p:sldId id="357" r:id="rId58"/>
    <p:sldId id="363" r:id="rId59"/>
    <p:sldId id="358" r:id="rId60"/>
    <p:sldId id="360" r:id="rId61"/>
    <p:sldId id="361" r:id="rId62"/>
    <p:sldId id="362" r:id="rId63"/>
    <p:sldId id="364" r:id="rId64"/>
    <p:sldId id="368" r:id="rId65"/>
    <p:sldId id="365" r:id="rId66"/>
    <p:sldId id="454" r:id="rId67"/>
    <p:sldId id="455" r:id="rId68"/>
    <p:sldId id="369" r:id="rId69"/>
    <p:sldId id="409" r:id="rId70"/>
    <p:sldId id="420" r:id="rId71"/>
    <p:sldId id="258" r:id="rId72"/>
    <p:sldId id="412" r:id="rId73"/>
    <p:sldId id="436" r:id="rId74"/>
    <p:sldId id="437" r:id="rId75"/>
    <p:sldId id="417" r:id="rId76"/>
    <p:sldId id="371" r:id="rId77"/>
    <p:sldId id="372" r:id="rId78"/>
    <p:sldId id="418" r:id="rId79"/>
    <p:sldId id="373" r:id="rId80"/>
    <p:sldId id="419" r:id="rId81"/>
    <p:sldId id="266" r:id="rId82"/>
    <p:sldId id="344" r:id="rId83"/>
    <p:sldId id="345" r:id="rId8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6288" userDrawn="1">
          <p15:clr>
            <a:srgbClr val="A4A3A4"/>
          </p15:clr>
        </p15:guide>
        <p15:guide id="2" pos="7334" userDrawn="1">
          <p15:clr>
            <a:srgbClr val="A4A3A4"/>
          </p15:clr>
        </p15:guide>
        <p15:guide id="3" orient="horz" pos="264" userDrawn="1">
          <p15:clr>
            <a:srgbClr val="A4A3A4"/>
          </p15:clr>
        </p15:guide>
        <p15:guide id="4" orient="horz" pos="1752" userDrawn="1">
          <p15:clr>
            <a:srgbClr val="A4A3A4"/>
          </p15:clr>
        </p15:guide>
        <p15:guide id="5" pos="1200" userDrawn="1">
          <p15:clr>
            <a:srgbClr val="A4A3A4"/>
          </p15:clr>
        </p15:guide>
        <p15:guide id="6" orient="horz" pos="1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ECD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4" autoAdjust="0"/>
    <p:restoredTop sz="94643"/>
  </p:normalViewPr>
  <p:slideViewPr>
    <p:cSldViewPr snapToGrid="0" snapToObjects="1">
      <p:cViewPr>
        <p:scale>
          <a:sx n="125" d="100"/>
          <a:sy n="125" d="100"/>
        </p:scale>
        <p:origin x="226" y="-29"/>
      </p:cViewPr>
      <p:guideLst>
        <p:guide pos="6288"/>
        <p:guide pos="7334"/>
        <p:guide orient="horz" pos="264"/>
        <p:guide orient="horz" pos="1752"/>
        <p:guide pos="1200"/>
        <p:guide orient="horz" pos="1368"/>
      </p:guideLst>
    </p:cSldViewPr>
  </p:slideViewPr>
  <p:notesTextViewPr>
    <p:cViewPr>
      <p:scale>
        <a:sx n="1" d="1"/>
        <a:sy n="1" d="1"/>
      </p:scale>
      <p:origin x="0" y="0"/>
    </p:cViewPr>
  </p:notesTextViewPr>
  <p:sorterViewPr>
    <p:cViewPr>
      <p:scale>
        <a:sx n="80" d="100"/>
        <a:sy n="80" d="100"/>
      </p:scale>
      <p:origin x="0" y="-9758"/>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iagrams/_rels/data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ata2.xml.rels><?xml version="1.0" encoding="UTF-8" standalone="yes"?>
<Relationships xmlns="http://schemas.openxmlformats.org/package/2006/relationships"><Relationship Id="rId8" Type="http://schemas.openxmlformats.org/officeDocument/2006/relationships/image" Target="../media/image35.svg"/><Relationship Id="rId13" Type="http://schemas.openxmlformats.org/officeDocument/2006/relationships/image" Target="../media/image40.png"/><Relationship Id="rId3" Type="http://schemas.openxmlformats.org/officeDocument/2006/relationships/image" Target="../media/image30.png"/><Relationship Id="rId7" Type="http://schemas.openxmlformats.org/officeDocument/2006/relationships/image" Target="../media/image34.png"/><Relationship Id="rId12" Type="http://schemas.openxmlformats.org/officeDocument/2006/relationships/image" Target="../media/image39.svg"/><Relationship Id="rId2" Type="http://schemas.openxmlformats.org/officeDocument/2006/relationships/image" Target="../media/image29.svg"/><Relationship Id="rId16" Type="http://schemas.openxmlformats.org/officeDocument/2006/relationships/image" Target="../media/image43.svg"/><Relationship Id="rId1" Type="http://schemas.openxmlformats.org/officeDocument/2006/relationships/image" Target="../media/image28.png"/><Relationship Id="rId6" Type="http://schemas.openxmlformats.org/officeDocument/2006/relationships/image" Target="../media/image33.svg"/><Relationship Id="rId11" Type="http://schemas.openxmlformats.org/officeDocument/2006/relationships/image" Target="../media/image38.png"/><Relationship Id="rId5" Type="http://schemas.openxmlformats.org/officeDocument/2006/relationships/image" Target="../media/image32.png"/><Relationship Id="rId15" Type="http://schemas.openxmlformats.org/officeDocument/2006/relationships/image" Target="../media/image42.png"/><Relationship Id="rId10" Type="http://schemas.openxmlformats.org/officeDocument/2006/relationships/image" Target="../media/image37.svg"/><Relationship Id="rId4" Type="http://schemas.openxmlformats.org/officeDocument/2006/relationships/image" Target="../media/image31.svg"/><Relationship Id="rId9" Type="http://schemas.openxmlformats.org/officeDocument/2006/relationships/image" Target="../media/image36.png"/><Relationship Id="rId14" Type="http://schemas.openxmlformats.org/officeDocument/2006/relationships/image" Target="../media/image41.svg"/></Relationships>
</file>

<file path=ppt/diagrams/_rels/data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svg"/><Relationship Id="rId1" Type="http://schemas.openxmlformats.org/officeDocument/2006/relationships/image" Target="../media/image50.png"/><Relationship Id="rId6" Type="http://schemas.openxmlformats.org/officeDocument/2006/relationships/image" Target="../media/image55.svg"/><Relationship Id="rId5" Type="http://schemas.openxmlformats.org/officeDocument/2006/relationships/image" Target="../media/image54.png"/><Relationship Id="rId4" Type="http://schemas.openxmlformats.org/officeDocument/2006/relationships/image" Target="../media/image53.svg"/></Relationships>
</file>

<file path=ppt/diagrams/_rels/data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svg"/><Relationship Id="rId1" Type="http://schemas.openxmlformats.org/officeDocument/2006/relationships/image" Target="../media/image69.png"/><Relationship Id="rId6" Type="http://schemas.openxmlformats.org/officeDocument/2006/relationships/image" Target="../media/image74.svg"/><Relationship Id="rId5" Type="http://schemas.openxmlformats.org/officeDocument/2006/relationships/image" Target="../media/image73.png"/><Relationship Id="rId4" Type="http://schemas.openxmlformats.org/officeDocument/2006/relationships/image" Target="../media/image72.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rawing2.xml.rels><?xml version="1.0" encoding="UTF-8" standalone="yes"?>
<Relationships xmlns="http://schemas.openxmlformats.org/package/2006/relationships"><Relationship Id="rId8" Type="http://schemas.openxmlformats.org/officeDocument/2006/relationships/image" Target="../media/image35.svg"/><Relationship Id="rId13" Type="http://schemas.openxmlformats.org/officeDocument/2006/relationships/image" Target="../media/image40.png"/><Relationship Id="rId3" Type="http://schemas.openxmlformats.org/officeDocument/2006/relationships/image" Target="../media/image30.png"/><Relationship Id="rId7" Type="http://schemas.openxmlformats.org/officeDocument/2006/relationships/image" Target="../media/image34.png"/><Relationship Id="rId12" Type="http://schemas.openxmlformats.org/officeDocument/2006/relationships/image" Target="../media/image39.svg"/><Relationship Id="rId2" Type="http://schemas.openxmlformats.org/officeDocument/2006/relationships/image" Target="../media/image29.svg"/><Relationship Id="rId16" Type="http://schemas.openxmlformats.org/officeDocument/2006/relationships/image" Target="../media/image43.svg"/><Relationship Id="rId1" Type="http://schemas.openxmlformats.org/officeDocument/2006/relationships/image" Target="../media/image28.png"/><Relationship Id="rId6" Type="http://schemas.openxmlformats.org/officeDocument/2006/relationships/image" Target="../media/image33.svg"/><Relationship Id="rId11" Type="http://schemas.openxmlformats.org/officeDocument/2006/relationships/image" Target="../media/image38.png"/><Relationship Id="rId5" Type="http://schemas.openxmlformats.org/officeDocument/2006/relationships/image" Target="../media/image32.png"/><Relationship Id="rId15" Type="http://schemas.openxmlformats.org/officeDocument/2006/relationships/image" Target="../media/image42.png"/><Relationship Id="rId10" Type="http://schemas.openxmlformats.org/officeDocument/2006/relationships/image" Target="../media/image37.svg"/><Relationship Id="rId4" Type="http://schemas.openxmlformats.org/officeDocument/2006/relationships/image" Target="../media/image31.svg"/><Relationship Id="rId9" Type="http://schemas.openxmlformats.org/officeDocument/2006/relationships/image" Target="../media/image36.png"/><Relationship Id="rId14" Type="http://schemas.openxmlformats.org/officeDocument/2006/relationships/image" Target="../media/image41.svg"/></Relationships>
</file>

<file path=ppt/diagrams/_rels/drawing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svg"/><Relationship Id="rId1" Type="http://schemas.openxmlformats.org/officeDocument/2006/relationships/image" Target="../media/image50.png"/><Relationship Id="rId6" Type="http://schemas.openxmlformats.org/officeDocument/2006/relationships/image" Target="../media/image55.svg"/><Relationship Id="rId5" Type="http://schemas.openxmlformats.org/officeDocument/2006/relationships/image" Target="../media/image54.png"/><Relationship Id="rId4" Type="http://schemas.openxmlformats.org/officeDocument/2006/relationships/image" Target="../media/image53.svg"/></Relationships>
</file>

<file path=ppt/diagrams/_rels/drawing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svg"/><Relationship Id="rId1" Type="http://schemas.openxmlformats.org/officeDocument/2006/relationships/image" Target="../media/image69.png"/><Relationship Id="rId6" Type="http://schemas.openxmlformats.org/officeDocument/2006/relationships/image" Target="../media/image74.svg"/><Relationship Id="rId5" Type="http://schemas.openxmlformats.org/officeDocument/2006/relationships/image" Target="../media/image73.png"/><Relationship Id="rId4" Type="http://schemas.openxmlformats.org/officeDocument/2006/relationships/image" Target="../media/image72.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36EFB4-AB0C-4F94-83A8-ECA5BB1C87D1}"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04844DD0-7E9B-4E75-8314-A610B6377303}">
      <dgm:prSet/>
      <dgm:spPr/>
      <dgm:t>
        <a:bodyPr/>
        <a:lstStyle/>
        <a:p>
          <a:r>
            <a:rPr lang="en-US"/>
            <a:t>Build on past successes from past boards/leadership</a:t>
          </a:r>
        </a:p>
      </dgm:t>
    </dgm:pt>
    <dgm:pt modelId="{44F9CC94-BFDE-406E-A3C6-C03FA80F155F}" type="parTrans" cxnId="{4294D59D-99F4-4DA8-9F89-69FFF5018006}">
      <dgm:prSet/>
      <dgm:spPr/>
      <dgm:t>
        <a:bodyPr/>
        <a:lstStyle/>
        <a:p>
          <a:endParaRPr lang="en-US"/>
        </a:p>
      </dgm:t>
    </dgm:pt>
    <dgm:pt modelId="{2091BDAB-9BF3-4797-9C0F-DE8D113AF2FA}" type="sibTrans" cxnId="{4294D59D-99F4-4DA8-9F89-69FFF5018006}">
      <dgm:prSet/>
      <dgm:spPr/>
      <dgm:t>
        <a:bodyPr/>
        <a:lstStyle/>
        <a:p>
          <a:endParaRPr lang="en-US"/>
        </a:p>
      </dgm:t>
    </dgm:pt>
    <dgm:pt modelId="{BF253BA4-BF88-49EF-A0B8-AE675B4A3319}">
      <dgm:prSet/>
      <dgm:spPr/>
      <dgm:t>
        <a:bodyPr/>
        <a:lstStyle/>
        <a:p>
          <a:r>
            <a:rPr lang="en-US"/>
            <a:t>Archives – move to cloud storage – Need some help!!!</a:t>
          </a:r>
        </a:p>
      </dgm:t>
    </dgm:pt>
    <dgm:pt modelId="{C744BEE1-248F-4A29-A1BD-15CBDB40D81C}" type="parTrans" cxnId="{A6041BFA-5564-411E-8E58-02F42DC3A7A6}">
      <dgm:prSet/>
      <dgm:spPr/>
      <dgm:t>
        <a:bodyPr/>
        <a:lstStyle/>
        <a:p>
          <a:endParaRPr lang="en-US"/>
        </a:p>
      </dgm:t>
    </dgm:pt>
    <dgm:pt modelId="{B3A65217-037D-45AF-B66A-E2CB6CB5A6B7}" type="sibTrans" cxnId="{A6041BFA-5564-411E-8E58-02F42DC3A7A6}">
      <dgm:prSet/>
      <dgm:spPr/>
      <dgm:t>
        <a:bodyPr/>
        <a:lstStyle/>
        <a:p>
          <a:endParaRPr lang="en-US"/>
        </a:p>
      </dgm:t>
    </dgm:pt>
    <dgm:pt modelId="{49A614B8-A0BB-42A5-902D-86E99B88A97E}">
      <dgm:prSet/>
      <dgm:spPr/>
      <dgm:t>
        <a:bodyPr/>
        <a:lstStyle/>
        <a:p>
          <a:r>
            <a:rPr lang="en-US"/>
            <a:t>Position for the future	</a:t>
          </a:r>
        </a:p>
      </dgm:t>
    </dgm:pt>
    <dgm:pt modelId="{06CF4291-C8B2-4F4E-9C3A-040C5281F3C9}" type="parTrans" cxnId="{4DE1F7B3-3639-4465-A017-C8A192365610}">
      <dgm:prSet/>
      <dgm:spPr/>
      <dgm:t>
        <a:bodyPr/>
        <a:lstStyle/>
        <a:p>
          <a:endParaRPr lang="en-US"/>
        </a:p>
      </dgm:t>
    </dgm:pt>
    <dgm:pt modelId="{B96F9BA2-957C-47A9-94FB-E78346F9CFEE}" type="sibTrans" cxnId="{4DE1F7B3-3639-4465-A017-C8A192365610}">
      <dgm:prSet/>
      <dgm:spPr/>
      <dgm:t>
        <a:bodyPr/>
        <a:lstStyle/>
        <a:p>
          <a:endParaRPr lang="en-US"/>
        </a:p>
      </dgm:t>
    </dgm:pt>
    <dgm:pt modelId="{35E4D000-6B14-4FB1-9AEA-3BD4A88FA854}">
      <dgm:prSet/>
      <dgm:spPr/>
      <dgm:t>
        <a:bodyPr/>
        <a:lstStyle/>
        <a:p>
          <a:r>
            <a:rPr lang="en-US"/>
            <a:t>2024 = 100 Years for TL</a:t>
          </a:r>
        </a:p>
      </dgm:t>
    </dgm:pt>
    <dgm:pt modelId="{3276001F-13B2-4677-8EC1-B2D0A6692E80}" type="parTrans" cxnId="{FBD6B7D5-512F-43A8-96A8-243C70B85A90}">
      <dgm:prSet/>
      <dgm:spPr/>
      <dgm:t>
        <a:bodyPr/>
        <a:lstStyle/>
        <a:p>
          <a:endParaRPr lang="en-US"/>
        </a:p>
      </dgm:t>
    </dgm:pt>
    <dgm:pt modelId="{8DD1E5B7-94C7-44C4-B8AC-2FE8F0BEB0E2}" type="sibTrans" cxnId="{FBD6B7D5-512F-43A8-96A8-243C70B85A90}">
      <dgm:prSet/>
      <dgm:spPr/>
      <dgm:t>
        <a:bodyPr/>
        <a:lstStyle/>
        <a:p>
          <a:endParaRPr lang="en-US"/>
        </a:p>
      </dgm:t>
    </dgm:pt>
    <dgm:pt modelId="{9DE51C49-B4D8-4578-8BB0-B9D9AFCD7E72}">
      <dgm:prSet/>
      <dgm:spPr/>
      <dgm:t>
        <a:bodyPr/>
        <a:lstStyle/>
        <a:p>
          <a:r>
            <a:rPr lang="en-US"/>
            <a:t>Continued Collaboration with </a:t>
          </a:r>
          <a:r>
            <a:rPr lang="en-US" err="1"/>
            <a:t>VOTL</a:t>
          </a:r>
          <a:endParaRPr lang="en-US"/>
        </a:p>
      </dgm:t>
    </dgm:pt>
    <dgm:pt modelId="{2DF9FAAD-2904-4483-B79A-D663BCEDAEB7}" type="parTrans" cxnId="{3C025623-4705-4C1B-ADB4-BC8BBC05758C}">
      <dgm:prSet/>
      <dgm:spPr/>
      <dgm:t>
        <a:bodyPr/>
        <a:lstStyle/>
        <a:p>
          <a:endParaRPr lang="en-US"/>
        </a:p>
      </dgm:t>
    </dgm:pt>
    <dgm:pt modelId="{D87E46F6-C26E-4DD9-AC65-AE9F17BCA8AB}" type="sibTrans" cxnId="{3C025623-4705-4C1B-ADB4-BC8BBC05758C}">
      <dgm:prSet/>
      <dgm:spPr/>
      <dgm:t>
        <a:bodyPr/>
        <a:lstStyle/>
        <a:p>
          <a:endParaRPr lang="en-US"/>
        </a:p>
      </dgm:t>
    </dgm:pt>
    <dgm:pt modelId="{B91227C1-9846-4E5E-94EB-093FC6C65371}">
      <dgm:prSet/>
      <dgm:spPr/>
      <dgm:t>
        <a:bodyPr/>
        <a:lstStyle/>
        <a:p>
          <a:r>
            <a:rPr lang="en-US" dirty="0"/>
            <a:t>Hydrology Study… and anything to do with Grounds and Lakes</a:t>
          </a:r>
        </a:p>
      </dgm:t>
    </dgm:pt>
    <dgm:pt modelId="{6A14BB09-8265-40B5-BF5F-AFE8B652983F}" type="parTrans" cxnId="{50773406-143C-40E1-A5E2-D6422335AF15}">
      <dgm:prSet/>
      <dgm:spPr/>
      <dgm:t>
        <a:bodyPr/>
        <a:lstStyle/>
        <a:p>
          <a:endParaRPr lang="en-US"/>
        </a:p>
      </dgm:t>
    </dgm:pt>
    <dgm:pt modelId="{BDD7A0F2-C580-4423-813D-5E2B93834D14}" type="sibTrans" cxnId="{50773406-143C-40E1-A5E2-D6422335AF15}">
      <dgm:prSet/>
      <dgm:spPr/>
      <dgm:t>
        <a:bodyPr/>
        <a:lstStyle/>
        <a:p>
          <a:endParaRPr lang="en-US"/>
        </a:p>
      </dgm:t>
    </dgm:pt>
    <dgm:pt modelId="{9143E8C3-19D7-4D79-A4E7-EB2711924A84}">
      <dgm:prSet/>
      <dgm:spPr/>
      <dgm:t>
        <a:bodyPr/>
        <a:lstStyle/>
        <a:p>
          <a:r>
            <a:rPr lang="en-US"/>
            <a:t>Collaborative Communication</a:t>
          </a:r>
        </a:p>
      </dgm:t>
    </dgm:pt>
    <dgm:pt modelId="{D1AF338B-32CC-4686-8D97-3D475848F162}" type="parTrans" cxnId="{3E574C99-1484-4C83-BC37-D953DA9D4C73}">
      <dgm:prSet/>
      <dgm:spPr/>
      <dgm:t>
        <a:bodyPr/>
        <a:lstStyle/>
        <a:p>
          <a:endParaRPr lang="en-US"/>
        </a:p>
      </dgm:t>
    </dgm:pt>
    <dgm:pt modelId="{F05ABA42-0816-4906-9FFE-9A5197E0BF82}" type="sibTrans" cxnId="{3E574C99-1484-4C83-BC37-D953DA9D4C73}">
      <dgm:prSet/>
      <dgm:spPr/>
      <dgm:t>
        <a:bodyPr/>
        <a:lstStyle/>
        <a:p>
          <a:endParaRPr lang="en-US"/>
        </a:p>
      </dgm:t>
    </dgm:pt>
    <dgm:pt modelId="{1516D19A-1798-4042-AEB8-42C1BC3130D5}">
      <dgm:prSet/>
      <dgm:spPr/>
      <dgm:t>
        <a:bodyPr/>
        <a:lstStyle/>
        <a:p>
          <a:r>
            <a:rPr lang="en-US"/>
            <a:t>Tree Programs</a:t>
          </a:r>
        </a:p>
      </dgm:t>
    </dgm:pt>
    <dgm:pt modelId="{2E80B944-A0D9-4BA7-AAA3-232030D26E75}" type="parTrans" cxnId="{25F2DE88-1301-4A2C-876A-6EF02952E804}">
      <dgm:prSet/>
      <dgm:spPr/>
      <dgm:t>
        <a:bodyPr/>
        <a:lstStyle/>
        <a:p>
          <a:endParaRPr lang="en-US"/>
        </a:p>
      </dgm:t>
    </dgm:pt>
    <dgm:pt modelId="{B935E23E-197E-446C-BCB0-2959E6A840CD}" type="sibTrans" cxnId="{25F2DE88-1301-4A2C-876A-6EF02952E804}">
      <dgm:prSet/>
      <dgm:spPr/>
      <dgm:t>
        <a:bodyPr/>
        <a:lstStyle/>
        <a:p>
          <a:endParaRPr lang="en-US"/>
        </a:p>
      </dgm:t>
    </dgm:pt>
    <dgm:pt modelId="{F56DFF55-58DF-4325-BC54-6B8E09ACC779}">
      <dgm:prSet/>
      <dgm:spPr/>
      <dgm:t>
        <a:bodyPr/>
        <a:lstStyle/>
        <a:p>
          <a:r>
            <a:rPr lang="en-US"/>
            <a:t>100 Year Celebration</a:t>
          </a:r>
        </a:p>
      </dgm:t>
    </dgm:pt>
    <dgm:pt modelId="{F3A32236-7FE3-420A-A5A1-837117B22488}" type="parTrans" cxnId="{39BBB4A2-C905-41FC-A4B1-262717151E2F}">
      <dgm:prSet/>
      <dgm:spPr/>
      <dgm:t>
        <a:bodyPr/>
        <a:lstStyle/>
        <a:p>
          <a:endParaRPr lang="en-US"/>
        </a:p>
      </dgm:t>
    </dgm:pt>
    <dgm:pt modelId="{FD86775A-6012-4DB9-B820-DC9D62E671A3}" type="sibTrans" cxnId="{39BBB4A2-C905-41FC-A4B1-262717151E2F}">
      <dgm:prSet/>
      <dgm:spPr/>
      <dgm:t>
        <a:bodyPr/>
        <a:lstStyle/>
        <a:p>
          <a:endParaRPr lang="en-US"/>
        </a:p>
      </dgm:t>
    </dgm:pt>
    <dgm:pt modelId="{33348C19-7FC4-4A59-ABB3-C786936EF0B2}">
      <dgm:prSet/>
      <dgm:spPr/>
      <dgm:t>
        <a:bodyPr/>
        <a:lstStyle/>
        <a:p>
          <a:r>
            <a:rPr lang="en-US" dirty="0"/>
            <a:t>Storage…</a:t>
          </a:r>
        </a:p>
      </dgm:t>
    </dgm:pt>
    <dgm:pt modelId="{DD0B35BD-86C1-4D13-A882-2752E204A04E}" type="parTrans" cxnId="{68B93C22-268B-4614-8345-22E90CAA3481}">
      <dgm:prSet/>
      <dgm:spPr/>
      <dgm:t>
        <a:bodyPr/>
        <a:lstStyle/>
        <a:p>
          <a:endParaRPr lang="en-US"/>
        </a:p>
      </dgm:t>
    </dgm:pt>
    <dgm:pt modelId="{5680817D-AF7D-4194-BB07-D3BB808857E6}" type="sibTrans" cxnId="{68B93C22-268B-4614-8345-22E90CAA3481}">
      <dgm:prSet/>
      <dgm:spPr/>
      <dgm:t>
        <a:bodyPr/>
        <a:lstStyle/>
        <a:p>
          <a:endParaRPr lang="en-US"/>
        </a:p>
      </dgm:t>
    </dgm:pt>
    <dgm:pt modelId="{4A27D990-546F-4ED4-B156-61975D6638A6}">
      <dgm:prSet/>
      <dgm:spPr/>
      <dgm:t>
        <a:bodyPr/>
        <a:lstStyle/>
        <a:p>
          <a:r>
            <a:rPr lang="en-US"/>
            <a:t>Continue to Build the Team </a:t>
          </a:r>
        </a:p>
      </dgm:t>
    </dgm:pt>
    <dgm:pt modelId="{B0D77ACC-13C8-4E94-BB9A-1BE9D9B29F46}" type="parTrans" cxnId="{8CB9FF19-9E79-4C0A-8363-D0DCAD6F0188}">
      <dgm:prSet/>
      <dgm:spPr/>
      <dgm:t>
        <a:bodyPr/>
        <a:lstStyle/>
        <a:p>
          <a:endParaRPr lang="en-US"/>
        </a:p>
      </dgm:t>
    </dgm:pt>
    <dgm:pt modelId="{7A12CBBB-BCF3-41A1-B123-ED507D376968}" type="sibTrans" cxnId="{8CB9FF19-9E79-4C0A-8363-D0DCAD6F0188}">
      <dgm:prSet/>
      <dgm:spPr/>
      <dgm:t>
        <a:bodyPr/>
        <a:lstStyle/>
        <a:p>
          <a:endParaRPr lang="en-US"/>
        </a:p>
      </dgm:t>
    </dgm:pt>
    <dgm:pt modelId="{B3F7C013-E0D1-4A4B-9370-68AC34A7F426}">
      <dgm:prSet/>
      <dgm:spPr/>
      <dgm:t>
        <a:bodyPr/>
        <a:lstStyle/>
        <a:p>
          <a:r>
            <a:rPr lang="en-US"/>
            <a:t>Understand our Demographics</a:t>
          </a:r>
        </a:p>
      </dgm:t>
    </dgm:pt>
    <dgm:pt modelId="{E15A7CBA-E5E3-4FF9-8279-19B79C2CE7E3}" type="parTrans" cxnId="{E5D1E02F-EB39-4650-A4C0-540093A72A52}">
      <dgm:prSet/>
      <dgm:spPr/>
      <dgm:t>
        <a:bodyPr/>
        <a:lstStyle/>
        <a:p>
          <a:endParaRPr lang="en-US"/>
        </a:p>
      </dgm:t>
    </dgm:pt>
    <dgm:pt modelId="{E8DA3B16-2B08-47BE-A4ED-84BCAD274289}" type="sibTrans" cxnId="{E5D1E02F-EB39-4650-A4C0-540093A72A52}">
      <dgm:prSet/>
      <dgm:spPr/>
      <dgm:t>
        <a:bodyPr/>
        <a:lstStyle/>
        <a:p>
          <a:endParaRPr lang="en-US"/>
        </a:p>
      </dgm:t>
    </dgm:pt>
    <dgm:pt modelId="{FA947B5F-A8D9-4A68-8989-CA4F954CCC70}">
      <dgm:prSet/>
      <dgm:spPr/>
      <dgm:t>
        <a:bodyPr/>
        <a:lstStyle/>
        <a:p>
          <a:r>
            <a:rPr lang="en-US"/>
            <a:t>Cultivate our diverse talent</a:t>
          </a:r>
        </a:p>
      </dgm:t>
    </dgm:pt>
    <dgm:pt modelId="{97E01BB4-C651-43A2-9865-658817082846}" type="parTrans" cxnId="{8F9149FB-B941-4A7E-A272-B8F3AF6060D2}">
      <dgm:prSet/>
      <dgm:spPr/>
      <dgm:t>
        <a:bodyPr/>
        <a:lstStyle/>
        <a:p>
          <a:endParaRPr lang="en-US"/>
        </a:p>
      </dgm:t>
    </dgm:pt>
    <dgm:pt modelId="{00D947F4-54CF-4D8E-8DF8-A8A957E00770}" type="sibTrans" cxnId="{8F9149FB-B941-4A7E-A272-B8F3AF6060D2}">
      <dgm:prSet/>
      <dgm:spPr/>
      <dgm:t>
        <a:bodyPr/>
        <a:lstStyle/>
        <a:p>
          <a:endParaRPr lang="en-US"/>
        </a:p>
      </dgm:t>
    </dgm:pt>
    <dgm:pt modelId="{22E9242B-71C2-4DB2-84A8-7010164A22BE}">
      <dgm:prSet/>
      <dgm:spPr/>
      <dgm:t>
        <a:bodyPr/>
        <a:lstStyle/>
        <a:p>
          <a:r>
            <a:rPr lang="en-US" dirty="0"/>
            <a:t>Continuous transition – Committees and 2-year terms</a:t>
          </a:r>
        </a:p>
      </dgm:t>
    </dgm:pt>
    <dgm:pt modelId="{B5A8534D-6402-4AB5-95F0-B3D2004DCB2C}" type="parTrans" cxnId="{1226ACB6-EEBB-4FD0-B266-18E726ACCC59}">
      <dgm:prSet/>
      <dgm:spPr/>
      <dgm:t>
        <a:bodyPr/>
        <a:lstStyle/>
        <a:p>
          <a:endParaRPr lang="en-US"/>
        </a:p>
      </dgm:t>
    </dgm:pt>
    <dgm:pt modelId="{D1201A02-8AA1-4ED8-84F1-06B6C889E809}" type="sibTrans" cxnId="{1226ACB6-EEBB-4FD0-B266-18E726ACCC59}">
      <dgm:prSet/>
      <dgm:spPr/>
      <dgm:t>
        <a:bodyPr/>
        <a:lstStyle/>
        <a:p>
          <a:endParaRPr lang="en-US"/>
        </a:p>
      </dgm:t>
    </dgm:pt>
    <dgm:pt modelId="{936A41A6-54EF-45A1-9067-D0E03136739D}" type="pres">
      <dgm:prSet presAssocID="{3B36EFB4-AB0C-4F94-83A8-ECA5BB1C87D1}" presName="root" presStyleCnt="0">
        <dgm:presLayoutVars>
          <dgm:dir/>
          <dgm:resizeHandles val="exact"/>
        </dgm:presLayoutVars>
      </dgm:prSet>
      <dgm:spPr/>
    </dgm:pt>
    <dgm:pt modelId="{ABF8C9DA-C318-4ACD-818E-5EE35E7C294B}" type="pres">
      <dgm:prSet presAssocID="{04844DD0-7E9B-4E75-8314-A610B6377303}" presName="compNode" presStyleCnt="0"/>
      <dgm:spPr/>
    </dgm:pt>
    <dgm:pt modelId="{C9B6FD48-7066-49A4-8B07-A6C67F3ED279}" type="pres">
      <dgm:prSet presAssocID="{04844DD0-7E9B-4E75-8314-A610B6377303}" presName="bgRect" presStyleLbl="bgShp" presStyleIdx="0" presStyleCnt="4"/>
      <dgm:spPr/>
    </dgm:pt>
    <dgm:pt modelId="{B4445655-FF48-44AE-9C72-9E6D3B9AB375}" type="pres">
      <dgm:prSet presAssocID="{04844DD0-7E9B-4E75-8314-A610B6377303}" presName="iconRect" presStyleLbl="node1" presStyleIdx="0" presStyleCnt="4"/>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hess pieces"/>
        </a:ext>
      </dgm:extLst>
    </dgm:pt>
    <dgm:pt modelId="{1919C8EF-E9A0-428E-BDB4-83ECFD478EBE}" type="pres">
      <dgm:prSet presAssocID="{04844DD0-7E9B-4E75-8314-A610B6377303}" presName="spaceRect" presStyleCnt="0"/>
      <dgm:spPr/>
    </dgm:pt>
    <dgm:pt modelId="{27B6AF1B-45B9-451F-A632-994EC9499DB0}" type="pres">
      <dgm:prSet presAssocID="{04844DD0-7E9B-4E75-8314-A610B6377303}" presName="parTx" presStyleLbl="revTx" presStyleIdx="0" presStyleCnt="8">
        <dgm:presLayoutVars>
          <dgm:chMax val="0"/>
          <dgm:chPref val="0"/>
        </dgm:presLayoutVars>
      </dgm:prSet>
      <dgm:spPr/>
    </dgm:pt>
    <dgm:pt modelId="{40EE7737-8F54-45D1-800E-9C1A21874608}" type="pres">
      <dgm:prSet presAssocID="{04844DD0-7E9B-4E75-8314-A610B6377303}" presName="desTx" presStyleLbl="revTx" presStyleIdx="1" presStyleCnt="8">
        <dgm:presLayoutVars/>
      </dgm:prSet>
      <dgm:spPr/>
    </dgm:pt>
    <dgm:pt modelId="{96BC524F-9C61-4CB3-BAB4-80B2B031CAA9}" type="pres">
      <dgm:prSet presAssocID="{2091BDAB-9BF3-4797-9C0F-DE8D113AF2FA}" presName="sibTrans" presStyleCnt="0"/>
      <dgm:spPr/>
    </dgm:pt>
    <dgm:pt modelId="{2C022740-F988-472E-BA87-5ABAA8928A8D}" type="pres">
      <dgm:prSet presAssocID="{49A614B8-A0BB-42A5-902D-86E99B88A97E}" presName="compNode" presStyleCnt="0"/>
      <dgm:spPr/>
    </dgm:pt>
    <dgm:pt modelId="{6C4F1B91-8797-4FAB-804F-9FC782F08E16}" type="pres">
      <dgm:prSet presAssocID="{49A614B8-A0BB-42A5-902D-86E99B88A97E}" presName="bgRect" presStyleLbl="bgShp" presStyleIdx="1" presStyleCnt="4"/>
      <dgm:spPr/>
    </dgm:pt>
    <dgm:pt modelId="{6DB87B6E-EBC2-4E3B-9C1A-066E42049C50}" type="pres">
      <dgm:prSet presAssocID="{49A614B8-A0BB-42A5-902D-86E99B88A97E}" presName="iconRect" presStyleLbl="node1" presStyleIdx="1" presStyleCnt="4"/>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ullseye"/>
        </a:ext>
      </dgm:extLst>
    </dgm:pt>
    <dgm:pt modelId="{D0AFFFB4-9649-493A-900D-C9DB9278EC5E}" type="pres">
      <dgm:prSet presAssocID="{49A614B8-A0BB-42A5-902D-86E99B88A97E}" presName="spaceRect" presStyleCnt="0"/>
      <dgm:spPr/>
    </dgm:pt>
    <dgm:pt modelId="{979C9232-5C4E-4D43-A88F-A1BC83D379BE}" type="pres">
      <dgm:prSet presAssocID="{49A614B8-A0BB-42A5-902D-86E99B88A97E}" presName="parTx" presStyleLbl="revTx" presStyleIdx="2" presStyleCnt="8">
        <dgm:presLayoutVars>
          <dgm:chMax val="0"/>
          <dgm:chPref val="0"/>
        </dgm:presLayoutVars>
      </dgm:prSet>
      <dgm:spPr/>
    </dgm:pt>
    <dgm:pt modelId="{B001C74C-7C6A-46A5-A758-13187224CC5C}" type="pres">
      <dgm:prSet presAssocID="{49A614B8-A0BB-42A5-902D-86E99B88A97E}" presName="desTx" presStyleLbl="revTx" presStyleIdx="3" presStyleCnt="8">
        <dgm:presLayoutVars/>
      </dgm:prSet>
      <dgm:spPr/>
    </dgm:pt>
    <dgm:pt modelId="{DE5E77AD-B885-4EF0-A9A9-81C0BE55E037}" type="pres">
      <dgm:prSet presAssocID="{B96F9BA2-957C-47A9-94FB-E78346F9CFEE}" presName="sibTrans" presStyleCnt="0"/>
      <dgm:spPr/>
    </dgm:pt>
    <dgm:pt modelId="{B2803F33-0FBA-4287-8EB2-9F92A36AA65F}" type="pres">
      <dgm:prSet presAssocID="{9DE51C49-B4D8-4578-8BB0-B9D9AFCD7E72}" presName="compNode" presStyleCnt="0"/>
      <dgm:spPr/>
    </dgm:pt>
    <dgm:pt modelId="{40027147-F0CE-4F30-916C-4C2BF3A2E49E}" type="pres">
      <dgm:prSet presAssocID="{9DE51C49-B4D8-4578-8BB0-B9D9AFCD7E72}" presName="bgRect" presStyleLbl="bgShp" presStyleIdx="2" presStyleCnt="4" custScaleY="173775"/>
      <dgm:spPr/>
    </dgm:pt>
    <dgm:pt modelId="{66426C56-8E76-437E-8E7B-8ABAFFB81846}" type="pres">
      <dgm:prSet presAssocID="{9DE51C49-B4D8-4578-8BB0-B9D9AFCD7E72}" presName="iconRect" presStyleLbl="node1" presStyleIdx="2" presStyleCnt="4"/>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eeting"/>
        </a:ext>
      </dgm:extLst>
    </dgm:pt>
    <dgm:pt modelId="{B67FAC5B-9EED-42EA-8CC5-C9ED25882EA4}" type="pres">
      <dgm:prSet presAssocID="{9DE51C49-B4D8-4578-8BB0-B9D9AFCD7E72}" presName="spaceRect" presStyleCnt="0"/>
      <dgm:spPr/>
    </dgm:pt>
    <dgm:pt modelId="{055CD2BE-4457-49C0-B1CC-44A9D6CF3CF9}" type="pres">
      <dgm:prSet presAssocID="{9DE51C49-B4D8-4578-8BB0-B9D9AFCD7E72}" presName="parTx" presStyleLbl="revTx" presStyleIdx="4" presStyleCnt="8">
        <dgm:presLayoutVars>
          <dgm:chMax val="0"/>
          <dgm:chPref val="0"/>
        </dgm:presLayoutVars>
      </dgm:prSet>
      <dgm:spPr/>
    </dgm:pt>
    <dgm:pt modelId="{824C7C03-6572-4E01-BDAF-AD6956DD9916}" type="pres">
      <dgm:prSet presAssocID="{9DE51C49-B4D8-4578-8BB0-B9D9AFCD7E72}" presName="desTx" presStyleLbl="revTx" presStyleIdx="5" presStyleCnt="8">
        <dgm:presLayoutVars/>
      </dgm:prSet>
      <dgm:spPr/>
    </dgm:pt>
    <dgm:pt modelId="{13068DA0-8E91-402F-B4F0-F264463ED303}" type="pres">
      <dgm:prSet presAssocID="{D87E46F6-C26E-4DD9-AC65-AE9F17BCA8AB}" presName="sibTrans" presStyleCnt="0"/>
      <dgm:spPr/>
    </dgm:pt>
    <dgm:pt modelId="{813BFA0A-49E2-4361-8D76-7540B62CF8FD}" type="pres">
      <dgm:prSet presAssocID="{4A27D990-546F-4ED4-B156-61975D6638A6}" presName="compNode" presStyleCnt="0"/>
      <dgm:spPr/>
    </dgm:pt>
    <dgm:pt modelId="{1CF81CDA-53EA-4B74-B216-5A0AC7DA056E}" type="pres">
      <dgm:prSet presAssocID="{4A27D990-546F-4ED4-B156-61975D6638A6}" presName="bgRect" presStyleLbl="bgShp" presStyleIdx="3" presStyleCnt="4"/>
      <dgm:spPr/>
    </dgm:pt>
    <dgm:pt modelId="{87BB004A-BFB5-47D0-8671-86BB9571F26C}" type="pres">
      <dgm:prSet presAssocID="{4A27D990-546F-4ED4-B156-61975D6638A6}" presName="iconRect" presStyleLbl="node1" presStyleIdx="3" presStyleCnt="4"/>
      <dgm:spPr>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Group of People"/>
        </a:ext>
      </dgm:extLst>
    </dgm:pt>
    <dgm:pt modelId="{38770AFB-7100-45BF-B40F-28FFF9845F05}" type="pres">
      <dgm:prSet presAssocID="{4A27D990-546F-4ED4-B156-61975D6638A6}" presName="spaceRect" presStyleCnt="0"/>
      <dgm:spPr/>
    </dgm:pt>
    <dgm:pt modelId="{C60D8D3E-C8BC-4DDB-885D-3B0D13862A93}" type="pres">
      <dgm:prSet presAssocID="{4A27D990-546F-4ED4-B156-61975D6638A6}" presName="parTx" presStyleLbl="revTx" presStyleIdx="6" presStyleCnt="8">
        <dgm:presLayoutVars>
          <dgm:chMax val="0"/>
          <dgm:chPref val="0"/>
        </dgm:presLayoutVars>
      </dgm:prSet>
      <dgm:spPr/>
    </dgm:pt>
    <dgm:pt modelId="{4AD24353-5691-4EDF-B472-5F502B0E56E5}" type="pres">
      <dgm:prSet presAssocID="{4A27D990-546F-4ED4-B156-61975D6638A6}" presName="desTx" presStyleLbl="revTx" presStyleIdx="7" presStyleCnt="8">
        <dgm:presLayoutVars/>
      </dgm:prSet>
      <dgm:spPr/>
    </dgm:pt>
  </dgm:ptLst>
  <dgm:cxnLst>
    <dgm:cxn modelId="{50773406-143C-40E1-A5E2-D6422335AF15}" srcId="{9DE51C49-B4D8-4578-8BB0-B9D9AFCD7E72}" destId="{B91227C1-9846-4E5E-94EB-093FC6C65371}" srcOrd="0" destOrd="0" parTransId="{6A14BB09-8265-40B5-BF5F-AFE8B652983F}" sibTransId="{BDD7A0F2-C580-4423-813D-5E2B93834D14}"/>
    <dgm:cxn modelId="{D656C90F-91EC-4E80-B22C-9E5D463976F8}" type="presOf" srcId="{04844DD0-7E9B-4E75-8314-A610B6377303}" destId="{27B6AF1B-45B9-451F-A632-994EC9499DB0}" srcOrd="0" destOrd="0" presId="urn:microsoft.com/office/officeart/2018/2/layout/IconVerticalSolidList"/>
    <dgm:cxn modelId="{8CB9FF19-9E79-4C0A-8363-D0DCAD6F0188}" srcId="{3B36EFB4-AB0C-4F94-83A8-ECA5BB1C87D1}" destId="{4A27D990-546F-4ED4-B156-61975D6638A6}" srcOrd="3" destOrd="0" parTransId="{B0D77ACC-13C8-4E94-BB9A-1BE9D9B29F46}" sibTransId="{7A12CBBB-BCF3-41A1-B123-ED507D376968}"/>
    <dgm:cxn modelId="{026B241E-C3B0-4E26-B62F-8F7119C3802B}" type="presOf" srcId="{B91227C1-9846-4E5E-94EB-093FC6C65371}" destId="{824C7C03-6572-4E01-BDAF-AD6956DD9916}" srcOrd="0" destOrd="0" presId="urn:microsoft.com/office/officeart/2018/2/layout/IconVerticalSolidList"/>
    <dgm:cxn modelId="{68B93C22-268B-4614-8345-22E90CAA3481}" srcId="{9DE51C49-B4D8-4578-8BB0-B9D9AFCD7E72}" destId="{33348C19-7FC4-4A59-ABB3-C786936EF0B2}" srcOrd="4" destOrd="0" parTransId="{DD0B35BD-86C1-4D13-A882-2752E204A04E}" sibTransId="{5680817D-AF7D-4194-BB07-D3BB808857E6}"/>
    <dgm:cxn modelId="{3C025623-4705-4C1B-ADB4-BC8BBC05758C}" srcId="{3B36EFB4-AB0C-4F94-83A8-ECA5BB1C87D1}" destId="{9DE51C49-B4D8-4578-8BB0-B9D9AFCD7E72}" srcOrd="2" destOrd="0" parTransId="{2DF9FAAD-2904-4483-B79A-D663BCEDAEB7}" sibTransId="{D87E46F6-C26E-4DD9-AC65-AE9F17BCA8AB}"/>
    <dgm:cxn modelId="{833C3225-3EA1-403F-87DD-2145AC62BE22}" type="presOf" srcId="{9DE51C49-B4D8-4578-8BB0-B9D9AFCD7E72}" destId="{055CD2BE-4457-49C0-B1CC-44A9D6CF3CF9}" srcOrd="0" destOrd="0" presId="urn:microsoft.com/office/officeart/2018/2/layout/IconVerticalSolidList"/>
    <dgm:cxn modelId="{E5D1E02F-EB39-4650-A4C0-540093A72A52}" srcId="{4A27D990-546F-4ED4-B156-61975D6638A6}" destId="{B3F7C013-E0D1-4A4B-9370-68AC34A7F426}" srcOrd="0" destOrd="0" parTransId="{E15A7CBA-E5E3-4FF9-8279-19B79C2CE7E3}" sibTransId="{E8DA3B16-2B08-47BE-A4ED-84BCAD274289}"/>
    <dgm:cxn modelId="{C8143564-2F05-43F6-8C51-8280F776B7EE}" type="presOf" srcId="{FA947B5F-A8D9-4A68-8989-CA4F954CCC70}" destId="{4AD24353-5691-4EDF-B472-5F502B0E56E5}" srcOrd="0" destOrd="1" presId="urn:microsoft.com/office/officeart/2018/2/layout/IconVerticalSolidList"/>
    <dgm:cxn modelId="{4B99FE71-5859-4BB2-8BA0-9200D749F379}" type="presOf" srcId="{35E4D000-6B14-4FB1-9AEA-3BD4A88FA854}" destId="{B001C74C-7C6A-46A5-A758-13187224CC5C}" srcOrd="0" destOrd="0" presId="urn:microsoft.com/office/officeart/2018/2/layout/IconVerticalSolidList"/>
    <dgm:cxn modelId="{07DD7159-2E5F-4861-B354-F0E0294E5205}" type="presOf" srcId="{F56DFF55-58DF-4325-BC54-6B8E09ACC779}" destId="{824C7C03-6572-4E01-BDAF-AD6956DD9916}" srcOrd="0" destOrd="3" presId="urn:microsoft.com/office/officeart/2018/2/layout/IconVerticalSolidList"/>
    <dgm:cxn modelId="{0CA6C45A-F494-4D41-90DB-5BFADE02484E}" type="presOf" srcId="{BF253BA4-BF88-49EF-A0B8-AE675B4A3319}" destId="{40EE7737-8F54-45D1-800E-9C1A21874608}" srcOrd="0" destOrd="0" presId="urn:microsoft.com/office/officeart/2018/2/layout/IconVerticalSolidList"/>
    <dgm:cxn modelId="{C153557F-C0C6-4702-A23E-AFC723CC0739}" type="presOf" srcId="{4A27D990-546F-4ED4-B156-61975D6638A6}" destId="{C60D8D3E-C8BC-4DDB-885D-3B0D13862A93}" srcOrd="0" destOrd="0" presId="urn:microsoft.com/office/officeart/2018/2/layout/IconVerticalSolidList"/>
    <dgm:cxn modelId="{25F2DE88-1301-4A2C-876A-6EF02952E804}" srcId="{9DE51C49-B4D8-4578-8BB0-B9D9AFCD7E72}" destId="{1516D19A-1798-4042-AEB8-42C1BC3130D5}" srcOrd="2" destOrd="0" parTransId="{2E80B944-A0D9-4BA7-AAA3-232030D26E75}" sibTransId="{B935E23E-197E-446C-BCB0-2959E6A840CD}"/>
    <dgm:cxn modelId="{1934A88F-870F-48E7-B01F-DD2DDCE7094E}" type="presOf" srcId="{22E9242B-71C2-4DB2-84A8-7010164A22BE}" destId="{4AD24353-5691-4EDF-B472-5F502B0E56E5}" srcOrd="0" destOrd="2" presId="urn:microsoft.com/office/officeart/2018/2/layout/IconVerticalSolidList"/>
    <dgm:cxn modelId="{793FE096-6C49-4BE9-B0E1-AEAD48F9D864}" type="presOf" srcId="{33348C19-7FC4-4A59-ABB3-C786936EF0B2}" destId="{824C7C03-6572-4E01-BDAF-AD6956DD9916}" srcOrd="0" destOrd="4" presId="urn:microsoft.com/office/officeart/2018/2/layout/IconVerticalSolidList"/>
    <dgm:cxn modelId="{1AB16897-FB2C-4AA5-B063-D9206CE88D9A}" type="presOf" srcId="{B3F7C013-E0D1-4A4B-9370-68AC34A7F426}" destId="{4AD24353-5691-4EDF-B472-5F502B0E56E5}" srcOrd="0" destOrd="0" presId="urn:microsoft.com/office/officeart/2018/2/layout/IconVerticalSolidList"/>
    <dgm:cxn modelId="{7452B198-194B-4686-85AB-28D3441D2604}" type="presOf" srcId="{9143E8C3-19D7-4D79-A4E7-EB2711924A84}" destId="{824C7C03-6572-4E01-BDAF-AD6956DD9916}" srcOrd="0" destOrd="1" presId="urn:microsoft.com/office/officeart/2018/2/layout/IconVerticalSolidList"/>
    <dgm:cxn modelId="{DE6DF898-BF4C-4111-9011-05C5C1428633}" type="presOf" srcId="{1516D19A-1798-4042-AEB8-42C1BC3130D5}" destId="{824C7C03-6572-4E01-BDAF-AD6956DD9916}" srcOrd="0" destOrd="2" presId="urn:microsoft.com/office/officeart/2018/2/layout/IconVerticalSolidList"/>
    <dgm:cxn modelId="{3E574C99-1484-4C83-BC37-D953DA9D4C73}" srcId="{9DE51C49-B4D8-4578-8BB0-B9D9AFCD7E72}" destId="{9143E8C3-19D7-4D79-A4E7-EB2711924A84}" srcOrd="1" destOrd="0" parTransId="{D1AF338B-32CC-4686-8D97-3D475848F162}" sibTransId="{F05ABA42-0816-4906-9FFE-9A5197E0BF82}"/>
    <dgm:cxn modelId="{4294D59D-99F4-4DA8-9F89-69FFF5018006}" srcId="{3B36EFB4-AB0C-4F94-83A8-ECA5BB1C87D1}" destId="{04844DD0-7E9B-4E75-8314-A610B6377303}" srcOrd="0" destOrd="0" parTransId="{44F9CC94-BFDE-406E-A3C6-C03FA80F155F}" sibTransId="{2091BDAB-9BF3-4797-9C0F-DE8D113AF2FA}"/>
    <dgm:cxn modelId="{39BBB4A2-C905-41FC-A4B1-262717151E2F}" srcId="{9DE51C49-B4D8-4578-8BB0-B9D9AFCD7E72}" destId="{F56DFF55-58DF-4325-BC54-6B8E09ACC779}" srcOrd="3" destOrd="0" parTransId="{F3A32236-7FE3-420A-A5A1-837117B22488}" sibTransId="{FD86775A-6012-4DB9-B820-DC9D62E671A3}"/>
    <dgm:cxn modelId="{828471A6-E715-4DE2-8363-4131A7E4CF98}" type="presOf" srcId="{3B36EFB4-AB0C-4F94-83A8-ECA5BB1C87D1}" destId="{936A41A6-54EF-45A1-9067-D0E03136739D}" srcOrd="0" destOrd="0" presId="urn:microsoft.com/office/officeart/2018/2/layout/IconVerticalSolidList"/>
    <dgm:cxn modelId="{4DE1F7B3-3639-4465-A017-C8A192365610}" srcId="{3B36EFB4-AB0C-4F94-83A8-ECA5BB1C87D1}" destId="{49A614B8-A0BB-42A5-902D-86E99B88A97E}" srcOrd="1" destOrd="0" parTransId="{06CF4291-C8B2-4F4E-9C3A-040C5281F3C9}" sibTransId="{B96F9BA2-957C-47A9-94FB-E78346F9CFEE}"/>
    <dgm:cxn modelId="{1226ACB6-EEBB-4FD0-B266-18E726ACCC59}" srcId="{4A27D990-546F-4ED4-B156-61975D6638A6}" destId="{22E9242B-71C2-4DB2-84A8-7010164A22BE}" srcOrd="2" destOrd="0" parTransId="{B5A8534D-6402-4AB5-95F0-B3D2004DCB2C}" sibTransId="{D1201A02-8AA1-4ED8-84F1-06B6C889E809}"/>
    <dgm:cxn modelId="{FBD6B7D5-512F-43A8-96A8-243C70B85A90}" srcId="{49A614B8-A0BB-42A5-902D-86E99B88A97E}" destId="{35E4D000-6B14-4FB1-9AEA-3BD4A88FA854}" srcOrd="0" destOrd="0" parTransId="{3276001F-13B2-4677-8EC1-B2D0A6692E80}" sibTransId="{8DD1E5B7-94C7-44C4-B8AC-2FE8F0BEB0E2}"/>
    <dgm:cxn modelId="{3D378CF5-FCDD-451E-B27D-864A4EC2D695}" type="presOf" srcId="{49A614B8-A0BB-42A5-902D-86E99B88A97E}" destId="{979C9232-5C4E-4D43-A88F-A1BC83D379BE}" srcOrd="0" destOrd="0" presId="urn:microsoft.com/office/officeart/2018/2/layout/IconVerticalSolidList"/>
    <dgm:cxn modelId="{A6041BFA-5564-411E-8E58-02F42DC3A7A6}" srcId="{04844DD0-7E9B-4E75-8314-A610B6377303}" destId="{BF253BA4-BF88-49EF-A0B8-AE675B4A3319}" srcOrd="0" destOrd="0" parTransId="{C744BEE1-248F-4A29-A1BD-15CBDB40D81C}" sibTransId="{B3A65217-037D-45AF-B66A-E2CB6CB5A6B7}"/>
    <dgm:cxn modelId="{8F9149FB-B941-4A7E-A272-B8F3AF6060D2}" srcId="{4A27D990-546F-4ED4-B156-61975D6638A6}" destId="{FA947B5F-A8D9-4A68-8989-CA4F954CCC70}" srcOrd="1" destOrd="0" parTransId="{97E01BB4-C651-43A2-9865-658817082846}" sibTransId="{00D947F4-54CF-4D8E-8DF8-A8A957E00770}"/>
    <dgm:cxn modelId="{AFE9DEA0-A688-4BA0-AA87-D148AA2BE4D4}" type="presParOf" srcId="{936A41A6-54EF-45A1-9067-D0E03136739D}" destId="{ABF8C9DA-C318-4ACD-818E-5EE35E7C294B}" srcOrd="0" destOrd="0" presId="urn:microsoft.com/office/officeart/2018/2/layout/IconVerticalSolidList"/>
    <dgm:cxn modelId="{FC637B86-6BBA-4FD3-953F-7D756584CE40}" type="presParOf" srcId="{ABF8C9DA-C318-4ACD-818E-5EE35E7C294B}" destId="{C9B6FD48-7066-49A4-8B07-A6C67F3ED279}" srcOrd="0" destOrd="0" presId="urn:microsoft.com/office/officeart/2018/2/layout/IconVerticalSolidList"/>
    <dgm:cxn modelId="{D1BF0453-E0FE-4843-B1BC-347F2D87EE57}" type="presParOf" srcId="{ABF8C9DA-C318-4ACD-818E-5EE35E7C294B}" destId="{B4445655-FF48-44AE-9C72-9E6D3B9AB375}" srcOrd="1" destOrd="0" presId="urn:microsoft.com/office/officeart/2018/2/layout/IconVerticalSolidList"/>
    <dgm:cxn modelId="{5A30C8D3-A03C-4717-BC61-89EDA06C0BF0}" type="presParOf" srcId="{ABF8C9DA-C318-4ACD-818E-5EE35E7C294B}" destId="{1919C8EF-E9A0-428E-BDB4-83ECFD478EBE}" srcOrd="2" destOrd="0" presId="urn:microsoft.com/office/officeart/2018/2/layout/IconVerticalSolidList"/>
    <dgm:cxn modelId="{DE46A82D-565A-4B0B-A701-96E43D2AAC66}" type="presParOf" srcId="{ABF8C9DA-C318-4ACD-818E-5EE35E7C294B}" destId="{27B6AF1B-45B9-451F-A632-994EC9499DB0}" srcOrd="3" destOrd="0" presId="urn:microsoft.com/office/officeart/2018/2/layout/IconVerticalSolidList"/>
    <dgm:cxn modelId="{3EE26CD7-B0F9-4A4D-839C-CAC852810400}" type="presParOf" srcId="{ABF8C9DA-C318-4ACD-818E-5EE35E7C294B}" destId="{40EE7737-8F54-45D1-800E-9C1A21874608}" srcOrd="4" destOrd="0" presId="urn:microsoft.com/office/officeart/2018/2/layout/IconVerticalSolidList"/>
    <dgm:cxn modelId="{EAAF2B9D-9E7B-4A07-B80C-8417C59C1732}" type="presParOf" srcId="{936A41A6-54EF-45A1-9067-D0E03136739D}" destId="{96BC524F-9C61-4CB3-BAB4-80B2B031CAA9}" srcOrd="1" destOrd="0" presId="urn:microsoft.com/office/officeart/2018/2/layout/IconVerticalSolidList"/>
    <dgm:cxn modelId="{FEAD8A9B-5859-4635-A792-5E645DD74D9B}" type="presParOf" srcId="{936A41A6-54EF-45A1-9067-D0E03136739D}" destId="{2C022740-F988-472E-BA87-5ABAA8928A8D}" srcOrd="2" destOrd="0" presId="urn:microsoft.com/office/officeart/2018/2/layout/IconVerticalSolidList"/>
    <dgm:cxn modelId="{EC101618-F8DE-4E36-8824-20BF3C58B10C}" type="presParOf" srcId="{2C022740-F988-472E-BA87-5ABAA8928A8D}" destId="{6C4F1B91-8797-4FAB-804F-9FC782F08E16}" srcOrd="0" destOrd="0" presId="urn:microsoft.com/office/officeart/2018/2/layout/IconVerticalSolidList"/>
    <dgm:cxn modelId="{5F8B50FF-44A3-4328-974E-42F2A40F2093}" type="presParOf" srcId="{2C022740-F988-472E-BA87-5ABAA8928A8D}" destId="{6DB87B6E-EBC2-4E3B-9C1A-066E42049C50}" srcOrd="1" destOrd="0" presId="urn:microsoft.com/office/officeart/2018/2/layout/IconVerticalSolidList"/>
    <dgm:cxn modelId="{9E5D521A-5165-4F9E-8B89-2EB7F792883D}" type="presParOf" srcId="{2C022740-F988-472E-BA87-5ABAA8928A8D}" destId="{D0AFFFB4-9649-493A-900D-C9DB9278EC5E}" srcOrd="2" destOrd="0" presId="urn:microsoft.com/office/officeart/2018/2/layout/IconVerticalSolidList"/>
    <dgm:cxn modelId="{507229A1-B94A-47D1-8303-DA0AF0FF6580}" type="presParOf" srcId="{2C022740-F988-472E-BA87-5ABAA8928A8D}" destId="{979C9232-5C4E-4D43-A88F-A1BC83D379BE}" srcOrd="3" destOrd="0" presId="urn:microsoft.com/office/officeart/2018/2/layout/IconVerticalSolidList"/>
    <dgm:cxn modelId="{A56E1193-0A18-4653-BD89-F28DF9CBBE5B}" type="presParOf" srcId="{2C022740-F988-472E-BA87-5ABAA8928A8D}" destId="{B001C74C-7C6A-46A5-A758-13187224CC5C}" srcOrd="4" destOrd="0" presId="urn:microsoft.com/office/officeart/2018/2/layout/IconVerticalSolidList"/>
    <dgm:cxn modelId="{FA2432E0-3585-4146-830E-6CDF8583F22F}" type="presParOf" srcId="{936A41A6-54EF-45A1-9067-D0E03136739D}" destId="{DE5E77AD-B885-4EF0-A9A9-81C0BE55E037}" srcOrd="3" destOrd="0" presId="urn:microsoft.com/office/officeart/2018/2/layout/IconVerticalSolidList"/>
    <dgm:cxn modelId="{22F6EE12-E6E7-46DE-8FCA-BD1AA0C64534}" type="presParOf" srcId="{936A41A6-54EF-45A1-9067-D0E03136739D}" destId="{B2803F33-0FBA-4287-8EB2-9F92A36AA65F}" srcOrd="4" destOrd="0" presId="urn:microsoft.com/office/officeart/2018/2/layout/IconVerticalSolidList"/>
    <dgm:cxn modelId="{9165C222-97DF-49AF-95E6-7347C9C8B72D}" type="presParOf" srcId="{B2803F33-0FBA-4287-8EB2-9F92A36AA65F}" destId="{40027147-F0CE-4F30-916C-4C2BF3A2E49E}" srcOrd="0" destOrd="0" presId="urn:microsoft.com/office/officeart/2018/2/layout/IconVerticalSolidList"/>
    <dgm:cxn modelId="{980F89C5-2461-469A-8E7D-02D324350EE8}" type="presParOf" srcId="{B2803F33-0FBA-4287-8EB2-9F92A36AA65F}" destId="{66426C56-8E76-437E-8E7B-8ABAFFB81846}" srcOrd="1" destOrd="0" presId="urn:microsoft.com/office/officeart/2018/2/layout/IconVerticalSolidList"/>
    <dgm:cxn modelId="{1151DC7D-530E-4623-BFA4-0F1D20D394F5}" type="presParOf" srcId="{B2803F33-0FBA-4287-8EB2-9F92A36AA65F}" destId="{B67FAC5B-9EED-42EA-8CC5-C9ED25882EA4}" srcOrd="2" destOrd="0" presId="urn:microsoft.com/office/officeart/2018/2/layout/IconVerticalSolidList"/>
    <dgm:cxn modelId="{D54D8449-82B3-490F-82A7-12D1C2B96799}" type="presParOf" srcId="{B2803F33-0FBA-4287-8EB2-9F92A36AA65F}" destId="{055CD2BE-4457-49C0-B1CC-44A9D6CF3CF9}" srcOrd="3" destOrd="0" presId="urn:microsoft.com/office/officeart/2018/2/layout/IconVerticalSolidList"/>
    <dgm:cxn modelId="{A8FADD91-C361-41BA-B316-E44BCB447A99}" type="presParOf" srcId="{B2803F33-0FBA-4287-8EB2-9F92A36AA65F}" destId="{824C7C03-6572-4E01-BDAF-AD6956DD9916}" srcOrd="4" destOrd="0" presId="urn:microsoft.com/office/officeart/2018/2/layout/IconVerticalSolidList"/>
    <dgm:cxn modelId="{C36BC412-C99E-4C06-8995-EB197D86B069}" type="presParOf" srcId="{936A41A6-54EF-45A1-9067-D0E03136739D}" destId="{13068DA0-8E91-402F-B4F0-F264463ED303}" srcOrd="5" destOrd="0" presId="urn:microsoft.com/office/officeart/2018/2/layout/IconVerticalSolidList"/>
    <dgm:cxn modelId="{29D3A11E-88F2-45B4-9D77-4F193425DA8E}" type="presParOf" srcId="{936A41A6-54EF-45A1-9067-D0E03136739D}" destId="{813BFA0A-49E2-4361-8D76-7540B62CF8FD}" srcOrd="6" destOrd="0" presId="urn:microsoft.com/office/officeart/2018/2/layout/IconVerticalSolidList"/>
    <dgm:cxn modelId="{D9D8FB6A-3B58-422C-A395-E6AA1A935ADE}" type="presParOf" srcId="{813BFA0A-49E2-4361-8D76-7540B62CF8FD}" destId="{1CF81CDA-53EA-4B74-B216-5A0AC7DA056E}" srcOrd="0" destOrd="0" presId="urn:microsoft.com/office/officeart/2018/2/layout/IconVerticalSolidList"/>
    <dgm:cxn modelId="{F82184E3-168F-4814-A647-536C0CA0381D}" type="presParOf" srcId="{813BFA0A-49E2-4361-8D76-7540B62CF8FD}" destId="{87BB004A-BFB5-47D0-8671-86BB9571F26C}" srcOrd="1" destOrd="0" presId="urn:microsoft.com/office/officeart/2018/2/layout/IconVerticalSolidList"/>
    <dgm:cxn modelId="{29E30266-7DB3-44C9-B7F7-7B7291592A53}" type="presParOf" srcId="{813BFA0A-49E2-4361-8D76-7540B62CF8FD}" destId="{38770AFB-7100-45BF-B40F-28FFF9845F05}" srcOrd="2" destOrd="0" presId="urn:microsoft.com/office/officeart/2018/2/layout/IconVerticalSolidList"/>
    <dgm:cxn modelId="{F86217DF-A516-496E-9DC8-8722F5CB1678}" type="presParOf" srcId="{813BFA0A-49E2-4361-8D76-7540B62CF8FD}" destId="{C60D8D3E-C8BC-4DDB-885D-3B0D13862A93}" srcOrd="3" destOrd="0" presId="urn:microsoft.com/office/officeart/2018/2/layout/IconVerticalSolidList"/>
    <dgm:cxn modelId="{FE933671-6CBC-4CAE-AE21-35F2760CCEBA}" type="presParOf" srcId="{813BFA0A-49E2-4361-8D76-7540B62CF8FD}" destId="{4AD24353-5691-4EDF-B472-5F502B0E56E5}" srcOrd="4"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B50B654-D753-4E98-BFE9-3F6D5A37A51B}" type="doc">
      <dgm:prSet loTypeId="urn:microsoft.com/office/officeart/2018/2/layout/IconLabelList" loCatId="icon" qsTypeId="urn:microsoft.com/office/officeart/2005/8/quickstyle/simple1" qsCatId="simple" csTypeId="urn:microsoft.com/office/officeart/2005/8/colors/accent3_2" csCatId="accent3" phldr="1"/>
      <dgm:spPr/>
      <dgm:t>
        <a:bodyPr/>
        <a:lstStyle/>
        <a:p>
          <a:endParaRPr lang="en-US"/>
        </a:p>
      </dgm:t>
    </dgm:pt>
    <dgm:pt modelId="{A3EF0206-2BCD-4B11-AB75-28F888594B9E}">
      <dgm:prSet custT="1"/>
      <dgm:spPr/>
      <dgm:t>
        <a:bodyPr/>
        <a:lstStyle/>
        <a:p>
          <a:r>
            <a:rPr lang="en-US" sz="1600" dirty="0"/>
            <a:t>Hired 12 lifeguards initially – more over the summer</a:t>
          </a:r>
        </a:p>
      </dgm:t>
    </dgm:pt>
    <dgm:pt modelId="{955469E2-21A5-45A2-BA43-0FC90C5DD74F}" type="parTrans" cxnId="{D2BCA923-8E41-4FC0-9236-079E7393EDB9}">
      <dgm:prSet/>
      <dgm:spPr/>
      <dgm:t>
        <a:bodyPr/>
        <a:lstStyle/>
        <a:p>
          <a:endParaRPr lang="en-US" sz="1600"/>
        </a:p>
      </dgm:t>
    </dgm:pt>
    <dgm:pt modelId="{0560E41C-8111-4260-8952-9E4898EDA5A9}" type="sibTrans" cxnId="{D2BCA923-8E41-4FC0-9236-079E7393EDB9}">
      <dgm:prSet/>
      <dgm:spPr/>
      <dgm:t>
        <a:bodyPr/>
        <a:lstStyle/>
        <a:p>
          <a:endParaRPr lang="en-US" sz="1600"/>
        </a:p>
      </dgm:t>
    </dgm:pt>
    <dgm:pt modelId="{73FA353A-C875-4F6C-8FB5-25266F6356C2}">
      <dgm:prSet custT="1"/>
      <dgm:spPr/>
      <dgm:t>
        <a:bodyPr/>
        <a:lstStyle/>
        <a:p>
          <a:r>
            <a:rPr lang="en-US" sz="1600" dirty="0"/>
            <a:t>100% mandatory member tag check </a:t>
          </a:r>
          <a:br>
            <a:rPr lang="en-US" sz="1600" dirty="0"/>
          </a:br>
          <a:r>
            <a:rPr lang="en-US" sz="1600" dirty="0"/>
            <a:t>(no exceptions)</a:t>
          </a:r>
        </a:p>
      </dgm:t>
    </dgm:pt>
    <dgm:pt modelId="{1B6748E4-1B3A-4889-B7FA-B4C9F7C08D8F}" type="parTrans" cxnId="{D2AE2B86-907D-42BF-9952-2E95DA6F244D}">
      <dgm:prSet/>
      <dgm:spPr/>
      <dgm:t>
        <a:bodyPr/>
        <a:lstStyle/>
        <a:p>
          <a:endParaRPr lang="en-US" sz="1600"/>
        </a:p>
      </dgm:t>
    </dgm:pt>
    <dgm:pt modelId="{9392212E-57D9-4ECE-86E8-B76F969AD6DF}" type="sibTrans" cxnId="{D2AE2B86-907D-42BF-9952-2E95DA6F244D}">
      <dgm:prSet/>
      <dgm:spPr/>
      <dgm:t>
        <a:bodyPr/>
        <a:lstStyle/>
        <a:p>
          <a:endParaRPr lang="en-US" sz="1600"/>
        </a:p>
      </dgm:t>
    </dgm:pt>
    <dgm:pt modelId="{BDA93687-1526-4EA8-8E50-1B0DAC0DCBCA}">
      <dgm:prSet custT="1"/>
      <dgm:spPr/>
      <dgm:t>
        <a:bodyPr/>
        <a:lstStyle/>
        <a:p>
          <a:r>
            <a:rPr lang="en-US" sz="1600" dirty="0"/>
            <a:t>Implemented and enforced COVID policies</a:t>
          </a:r>
        </a:p>
      </dgm:t>
    </dgm:pt>
    <dgm:pt modelId="{D726667C-6F45-4D1D-81F7-39AF938B3E21}" type="parTrans" cxnId="{81BE12D1-AD5C-4372-B969-321C8643428C}">
      <dgm:prSet/>
      <dgm:spPr/>
      <dgm:t>
        <a:bodyPr/>
        <a:lstStyle/>
        <a:p>
          <a:endParaRPr lang="en-US" sz="1600"/>
        </a:p>
      </dgm:t>
    </dgm:pt>
    <dgm:pt modelId="{470037E0-3A6A-4665-B475-A79275CA5C5A}" type="sibTrans" cxnId="{81BE12D1-AD5C-4372-B969-321C8643428C}">
      <dgm:prSet/>
      <dgm:spPr/>
      <dgm:t>
        <a:bodyPr/>
        <a:lstStyle/>
        <a:p>
          <a:endParaRPr lang="en-US" sz="1600"/>
        </a:p>
      </dgm:t>
    </dgm:pt>
    <dgm:pt modelId="{BF342802-250F-4422-A854-750DA7D7986B}">
      <dgm:prSet custT="1"/>
      <dgm:spPr/>
      <dgm:t>
        <a:bodyPr/>
        <a:lstStyle/>
        <a:p>
          <a:r>
            <a:rPr lang="en-US" sz="1600" dirty="0"/>
            <a:t>Two new rafts </a:t>
          </a:r>
          <a:br>
            <a:rPr lang="en-US" sz="1600" dirty="0"/>
          </a:br>
          <a:r>
            <a:rPr lang="en-US" sz="1600" dirty="0"/>
            <a:t>for the swimming area</a:t>
          </a:r>
        </a:p>
      </dgm:t>
    </dgm:pt>
    <dgm:pt modelId="{096CF0AA-2793-4CA4-BBD3-E7D3D0F0EECA}" type="parTrans" cxnId="{62A5810D-DA08-48C9-A62A-4B15B91B3D2E}">
      <dgm:prSet/>
      <dgm:spPr/>
      <dgm:t>
        <a:bodyPr/>
        <a:lstStyle/>
        <a:p>
          <a:endParaRPr lang="en-US" sz="1600"/>
        </a:p>
      </dgm:t>
    </dgm:pt>
    <dgm:pt modelId="{9D5A2763-E4EE-4C41-8097-490016EC61F2}" type="sibTrans" cxnId="{62A5810D-DA08-48C9-A62A-4B15B91B3D2E}">
      <dgm:prSet/>
      <dgm:spPr/>
      <dgm:t>
        <a:bodyPr/>
        <a:lstStyle/>
        <a:p>
          <a:endParaRPr lang="en-US" sz="1600"/>
        </a:p>
      </dgm:t>
    </dgm:pt>
    <dgm:pt modelId="{0B4E3998-215D-4EBC-AC6F-85B7EAFD3A55}">
      <dgm:prSet custT="1"/>
      <dgm:spPr/>
      <dgm:t>
        <a:bodyPr/>
        <a:lstStyle/>
        <a:p>
          <a:r>
            <a:rPr lang="en-US" sz="1600" dirty="0"/>
            <a:t>All picnic tables and benches painted</a:t>
          </a:r>
        </a:p>
      </dgm:t>
    </dgm:pt>
    <dgm:pt modelId="{8D7C4CD8-90A9-4D10-BD80-C34A9F206494}" type="parTrans" cxnId="{299214A8-9197-4F3C-9A83-744E493C527B}">
      <dgm:prSet/>
      <dgm:spPr/>
      <dgm:t>
        <a:bodyPr/>
        <a:lstStyle/>
        <a:p>
          <a:endParaRPr lang="en-US" sz="1600"/>
        </a:p>
      </dgm:t>
    </dgm:pt>
    <dgm:pt modelId="{7A280005-9322-4FFD-8E8C-EB50EFAB897F}" type="sibTrans" cxnId="{299214A8-9197-4F3C-9A83-744E493C527B}">
      <dgm:prSet/>
      <dgm:spPr/>
      <dgm:t>
        <a:bodyPr/>
        <a:lstStyle/>
        <a:p>
          <a:endParaRPr lang="en-US" sz="1600"/>
        </a:p>
      </dgm:t>
    </dgm:pt>
    <dgm:pt modelId="{FD7C5C07-2F7E-44FE-ABBF-4AB9B54D18EF}">
      <dgm:prSet custT="1"/>
      <dgm:spPr/>
      <dgm:t>
        <a:bodyPr/>
        <a:lstStyle/>
        <a:p>
          <a:r>
            <a:rPr lang="en-US" sz="1600" dirty="0"/>
            <a:t>Tower Lakes Beach sign totally refurbished</a:t>
          </a:r>
        </a:p>
      </dgm:t>
    </dgm:pt>
    <dgm:pt modelId="{BC8B1D7A-FB75-49FC-82B2-73773D2D3C38}" type="parTrans" cxnId="{747DE930-E34F-45A1-9F92-2F8CB7A07B01}">
      <dgm:prSet/>
      <dgm:spPr/>
      <dgm:t>
        <a:bodyPr/>
        <a:lstStyle/>
        <a:p>
          <a:endParaRPr lang="en-US" sz="1600"/>
        </a:p>
      </dgm:t>
    </dgm:pt>
    <dgm:pt modelId="{424A54A9-4E85-4D2B-BFE5-494DA8A80BAA}" type="sibTrans" cxnId="{747DE930-E34F-45A1-9F92-2F8CB7A07B01}">
      <dgm:prSet/>
      <dgm:spPr/>
      <dgm:t>
        <a:bodyPr/>
        <a:lstStyle/>
        <a:p>
          <a:endParaRPr lang="en-US" sz="1600"/>
        </a:p>
      </dgm:t>
    </dgm:pt>
    <dgm:pt modelId="{6A6A8E70-0CAE-476A-BCCD-5FB65E9EAEC5}">
      <dgm:prSet custT="1"/>
      <dgm:spPr/>
      <dgm:t>
        <a:bodyPr/>
        <a:lstStyle/>
        <a:p>
          <a:r>
            <a:rPr lang="en-US" sz="1600" dirty="0"/>
            <a:t>Security system and motion-activated lights installed</a:t>
          </a:r>
        </a:p>
      </dgm:t>
    </dgm:pt>
    <dgm:pt modelId="{253043E4-D8C0-4E7B-B717-9F119B6B3DEC}" type="parTrans" cxnId="{48E38DDC-5DA5-4D72-A6C5-8B38DE5189FE}">
      <dgm:prSet/>
      <dgm:spPr/>
      <dgm:t>
        <a:bodyPr/>
        <a:lstStyle/>
        <a:p>
          <a:endParaRPr lang="en-US" sz="1600"/>
        </a:p>
      </dgm:t>
    </dgm:pt>
    <dgm:pt modelId="{7744B1A4-7C98-4406-8C36-61EF7B1F216A}" type="sibTrans" cxnId="{48E38DDC-5DA5-4D72-A6C5-8B38DE5189FE}">
      <dgm:prSet/>
      <dgm:spPr/>
      <dgm:t>
        <a:bodyPr/>
        <a:lstStyle/>
        <a:p>
          <a:endParaRPr lang="en-US" sz="1600"/>
        </a:p>
      </dgm:t>
    </dgm:pt>
    <dgm:pt modelId="{AEE21348-6F0A-4BF1-BDE8-AC7E2E917007}">
      <dgm:prSet custT="1"/>
      <dgm:spPr/>
      <dgm:t>
        <a:bodyPr/>
        <a:lstStyle/>
        <a:p>
          <a:r>
            <a:rPr lang="en-US" sz="1600" dirty="0"/>
            <a:t>Guard Shack got a major end of season cleanup</a:t>
          </a:r>
        </a:p>
      </dgm:t>
    </dgm:pt>
    <dgm:pt modelId="{AC87F383-BF35-40D6-AECF-21B235588179}" type="parTrans" cxnId="{32569B94-640E-4BB4-983C-6D253DB06E2B}">
      <dgm:prSet/>
      <dgm:spPr/>
      <dgm:t>
        <a:bodyPr/>
        <a:lstStyle/>
        <a:p>
          <a:endParaRPr lang="en-US" sz="1600"/>
        </a:p>
      </dgm:t>
    </dgm:pt>
    <dgm:pt modelId="{AFA0EA52-19FE-438E-A576-BB134D61B68C}" type="sibTrans" cxnId="{32569B94-640E-4BB4-983C-6D253DB06E2B}">
      <dgm:prSet/>
      <dgm:spPr/>
      <dgm:t>
        <a:bodyPr/>
        <a:lstStyle/>
        <a:p>
          <a:endParaRPr lang="en-US" sz="1600"/>
        </a:p>
      </dgm:t>
    </dgm:pt>
    <dgm:pt modelId="{D6C2990E-B73D-4A6F-AED9-15C1AA2196BB}" type="pres">
      <dgm:prSet presAssocID="{BB50B654-D753-4E98-BFE9-3F6D5A37A51B}" presName="root" presStyleCnt="0">
        <dgm:presLayoutVars>
          <dgm:dir/>
          <dgm:resizeHandles val="exact"/>
        </dgm:presLayoutVars>
      </dgm:prSet>
      <dgm:spPr/>
    </dgm:pt>
    <dgm:pt modelId="{A2CC1981-4E18-434A-B211-A7900D71DA04}" type="pres">
      <dgm:prSet presAssocID="{A3EF0206-2BCD-4B11-AB75-28F888594B9E}" presName="compNode" presStyleCnt="0"/>
      <dgm:spPr/>
    </dgm:pt>
    <dgm:pt modelId="{C97141E4-190A-4D25-89F0-9A8C98EF6FB4}" type="pres">
      <dgm:prSet presAssocID="{A3EF0206-2BCD-4B11-AB75-28F888594B9E}" presName="iconRect" presStyleLbl="node1" presStyleIdx="0" presStyleCnt="8" custLinFactNeighborY="2635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Man and woman"/>
        </a:ext>
      </dgm:extLst>
    </dgm:pt>
    <dgm:pt modelId="{0DEAFAA2-5B4B-43D8-9B51-F05833AAC611}" type="pres">
      <dgm:prSet presAssocID="{A3EF0206-2BCD-4B11-AB75-28F888594B9E}" presName="spaceRect" presStyleCnt="0"/>
      <dgm:spPr/>
    </dgm:pt>
    <dgm:pt modelId="{94FC02C1-30E8-4DC9-89AC-ADB816AFCADC}" type="pres">
      <dgm:prSet presAssocID="{A3EF0206-2BCD-4B11-AB75-28F888594B9E}" presName="textRect" presStyleLbl="revTx" presStyleIdx="0" presStyleCnt="8">
        <dgm:presLayoutVars>
          <dgm:chMax val="1"/>
          <dgm:chPref val="1"/>
        </dgm:presLayoutVars>
      </dgm:prSet>
      <dgm:spPr/>
    </dgm:pt>
    <dgm:pt modelId="{4988DBD4-2685-427D-B374-E6B3F3BC0354}" type="pres">
      <dgm:prSet presAssocID="{0560E41C-8111-4260-8952-9E4898EDA5A9}" presName="sibTrans" presStyleCnt="0"/>
      <dgm:spPr/>
    </dgm:pt>
    <dgm:pt modelId="{9D9CD919-D899-4612-9DD5-8DE7718840A1}" type="pres">
      <dgm:prSet presAssocID="{73FA353A-C875-4F6C-8FB5-25266F6356C2}" presName="compNode" presStyleCnt="0"/>
      <dgm:spPr/>
    </dgm:pt>
    <dgm:pt modelId="{253B930D-2484-48F9-AABA-A76DE56B757D}" type="pres">
      <dgm:prSet presAssocID="{73FA353A-C875-4F6C-8FB5-25266F6356C2}" presName="iconRect" presStyleLbl="node1" presStyleIdx="1" presStyleCnt="8" custLinFactNeighborY="2635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B9EFBEBA-4638-401C-A298-135AD255D661}" type="pres">
      <dgm:prSet presAssocID="{73FA353A-C875-4F6C-8FB5-25266F6356C2}" presName="spaceRect" presStyleCnt="0"/>
      <dgm:spPr/>
    </dgm:pt>
    <dgm:pt modelId="{AD4D79C2-073A-4A70-8365-43F02201AE53}" type="pres">
      <dgm:prSet presAssocID="{73FA353A-C875-4F6C-8FB5-25266F6356C2}" presName="textRect" presStyleLbl="revTx" presStyleIdx="1" presStyleCnt="8">
        <dgm:presLayoutVars>
          <dgm:chMax val="1"/>
          <dgm:chPref val="1"/>
        </dgm:presLayoutVars>
      </dgm:prSet>
      <dgm:spPr/>
    </dgm:pt>
    <dgm:pt modelId="{4131AA46-05E7-4AE1-9D3F-88DFC2E8B157}" type="pres">
      <dgm:prSet presAssocID="{9392212E-57D9-4ECE-86E8-B76F969AD6DF}" presName="sibTrans" presStyleCnt="0"/>
      <dgm:spPr/>
    </dgm:pt>
    <dgm:pt modelId="{5DAC5C92-9217-4597-A516-597C45230952}" type="pres">
      <dgm:prSet presAssocID="{BDA93687-1526-4EA8-8E50-1B0DAC0DCBCA}" presName="compNode" presStyleCnt="0"/>
      <dgm:spPr/>
    </dgm:pt>
    <dgm:pt modelId="{F90D8313-7B54-4215-91BC-AC895D4F5390}" type="pres">
      <dgm:prSet presAssocID="{BDA93687-1526-4EA8-8E50-1B0DAC0DCBCA}" presName="iconRect" presStyleLbl="node1" presStyleIdx="2" presStyleCnt="8" custLinFactNeighborY="2635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Medical"/>
        </a:ext>
      </dgm:extLst>
    </dgm:pt>
    <dgm:pt modelId="{18683573-0EB7-42D1-9CCF-FF00E33EB987}" type="pres">
      <dgm:prSet presAssocID="{BDA93687-1526-4EA8-8E50-1B0DAC0DCBCA}" presName="spaceRect" presStyleCnt="0"/>
      <dgm:spPr/>
    </dgm:pt>
    <dgm:pt modelId="{9E4CB3D2-B2D3-41CA-B76C-FEBCFA78FABF}" type="pres">
      <dgm:prSet presAssocID="{BDA93687-1526-4EA8-8E50-1B0DAC0DCBCA}" presName="textRect" presStyleLbl="revTx" presStyleIdx="2" presStyleCnt="8">
        <dgm:presLayoutVars>
          <dgm:chMax val="1"/>
          <dgm:chPref val="1"/>
        </dgm:presLayoutVars>
      </dgm:prSet>
      <dgm:spPr/>
    </dgm:pt>
    <dgm:pt modelId="{89DE885D-2B10-4964-9CE4-17E0FF8B99EE}" type="pres">
      <dgm:prSet presAssocID="{470037E0-3A6A-4665-B475-A79275CA5C5A}" presName="sibTrans" presStyleCnt="0"/>
      <dgm:spPr/>
    </dgm:pt>
    <dgm:pt modelId="{7E67169D-BB53-4689-939A-85D5BB55287D}" type="pres">
      <dgm:prSet presAssocID="{BF342802-250F-4422-A854-750DA7D7986B}" presName="compNode" presStyleCnt="0"/>
      <dgm:spPr/>
    </dgm:pt>
    <dgm:pt modelId="{3EB6CDB7-F3E0-465C-AA57-B66CF24CA606}" type="pres">
      <dgm:prSet presAssocID="{BF342802-250F-4422-A854-750DA7D7986B}" presName="iconRect" presStyleLbl="node1" presStyleIdx="3" presStyleCnt="8" custLinFactNeighborY="2635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wim"/>
        </a:ext>
      </dgm:extLst>
    </dgm:pt>
    <dgm:pt modelId="{3BAE4EE5-8D5C-4D54-B868-1D76AA60846A}" type="pres">
      <dgm:prSet presAssocID="{BF342802-250F-4422-A854-750DA7D7986B}" presName="spaceRect" presStyleCnt="0"/>
      <dgm:spPr/>
    </dgm:pt>
    <dgm:pt modelId="{42CC9D73-8393-4845-9C5B-A4D2DA0A9048}" type="pres">
      <dgm:prSet presAssocID="{BF342802-250F-4422-A854-750DA7D7986B}" presName="textRect" presStyleLbl="revTx" presStyleIdx="3" presStyleCnt="8">
        <dgm:presLayoutVars>
          <dgm:chMax val="1"/>
          <dgm:chPref val="1"/>
        </dgm:presLayoutVars>
      </dgm:prSet>
      <dgm:spPr/>
    </dgm:pt>
    <dgm:pt modelId="{486F7FCD-E25F-4FFE-838B-D13C299BA848}" type="pres">
      <dgm:prSet presAssocID="{9D5A2763-E4EE-4C41-8097-490016EC61F2}" presName="sibTrans" presStyleCnt="0"/>
      <dgm:spPr/>
    </dgm:pt>
    <dgm:pt modelId="{C0F6AE97-D853-4EF0-AE58-6D9D8911CA52}" type="pres">
      <dgm:prSet presAssocID="{0B4E3998-215D-4EBC-AC6F-85B7EAFD3A55}" presName="compNode" presStyleCnt="0"/>
      <dgm:spPr/>
    </dgm:pt>
    <dgm:pt modelId="{2E8D8C79-BF02-4205-B044-997C671A0816}" type="pres">
      <dgm:prSet presAssocID="{0B4E3998-215D-4EBC-AC6F-85B7EAFD3A55}" presName="iconRect" presStyleLbl="node1" presStyleIdx="4" presStyleCnt="8" custLinFactNeighborY="3200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a:ln>
          <a:noFill/>
        </a:ln>
      </dgm:spPr>
      <dgm:extLst>
        <a:ext uri="{E40237B7-FDA0-4F09-8148-C483321AD2D9}">
          <dgm14:cNvPr xmlns:dgm14="http://schemas.microsoft.com/office/drawing/2010/diagram" id="0" name="" descr="Paint"/>
        </a:ext>
      </dgm:extLst>
    </dgm:pt>
    <dgm:pt modelId="{6BFBF09F-A4B2-4017-9931-387A8DC8C0BE}" type="pres">
      <dgm:prSet presAssocID="{0B4E3998-215D-4EBC-AC6F-85B7EAFD3A55}" presName="spaceRect" presStyleCnt="0"/>
      <dgm:spPr/>
    </dgm:pt>
    <dgm:pt modelId="{C6E3F1E4-1F95-42B2-8192-160A7688040F}" type="pres">
      <dgm:prSet presAssocID="{0B4E3998-215D-4EBC-AC6F-85B7EAFD3A55}" presName="textRect" presStyleLbl="revTx" presStyleIdx="4" presStyleCnt="8">
        <dgm:presLayoutVars>
          <dgm:chMax val="1"/>
          <dgm:chPref val="1"/>
        </dgm:presLayoutVars>
      </dgm:prSet>
      <dgm:spPr/>
    </dgm:pt>
    <dgm:pt modelId="{8E08A75E-0FB5-44AF-ACF4-95E0B96678AA}" type="pres">
      <dgm:prSet presAssocID="{7A280005-9322-4FFD-8E8C-EB50EFAB897F}" presName="sibTrans" presStyleCnt="0"/>
      <dgm:spPr/>
    </dgm:pt>
    <dgm:pt modelId="{CD74ABC0-5D13-4480-89DF-DE11680EEAD5}" type="pres">
      <dgm:prSet presAssocID="{FD7C5C07-2F7E-44FE-ABBF-4AB9B54D18EF}" presName="compNode" presStyleCnt="0"/>
      <dgm:spPr/>
    </dgm:pt>
    <dgm:pt modelId="{99628708-6FA8-41B5-B7DD-01A9D40375CD}" type="pres">
      <dgm:prSet presAssocID="{FD7C5C07-2F7E-44FE-ABBF-4AB9B54D18EF}" presName="iconRect" presStyleLbl="node1" presStyleIdx="5" presStyleCnt="8" custLinFactNeighborY="3200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a:blipFill>
        <a:ln>
          <a:noFill/>
        </a:ln>
      </dgm:spPr>
      <dgm:extLst>
        <a:ext uri="{E40237B7-FDA0-4F09-8148-C483321AD2D9}">
          <dgm14:cNvPr xmlns:dgm14="http://schemas.microsoft.com/office/drawing/2010/diagram" id="0" name="" descr="Large paint brush"/>
        </a:ext>
      </dgm:extLst>
    </dgm:pt>
    <dgm:pt modelId="{458437EC-D02F-452D-B22D-874676F14AA1}" type="pres">
      <dgm:prSet presAssocID="{FD7C5C07-2F7E-44FE-ABBF-4AB9B54D18EF}" presName="spaceRect" presStyleCnt="0"/>
      <dgm:spPr/>
    </dgm:pt>
    <dgm:pt modelId="{7A279A71-EFBB-408B-A51C-8341876E4643}" type="pres">
      <dgm:prSet presAssocID="{FD7C5C07-2F7E-44FE-ABBF-4AB9B54D18EF}" presName="textRect" presStyleLbl="revTx" presStyleIdx="5" presStyleCnt="8">
        <dgm:presLayoutVars>
          <dgm:chMax val="1"/>
          <dgm:chPref val="1"/>
        </dgm:presLayoutVars>
      </dgm:prSet>
      <dgm:spPr/>
    </dgm:pt>
    <dgm:pt modelId="{937E15F7-A4DB-463B-9E76-952D9B3A1F1A}" type="pres">
      <dgm:prSet presAssocID="{424A54A9-4E85-4D2B-BFE5-494DA8A80BAA}" presName="sibTrans" presStyleCnt="0"/>
      <dgm:spPr/>
    </dgm:pt>
    <dgm:pt modelId="{490667B8-CEBD-444F-A0C1-00B218AB51CA}" type="pres">
      <dgm:prSet presAssocID="{6A6A8E70-0CAE-476A-BCCD-5FB65E9EAEC5}" presName="compNode" presStyleCnt="0"/>
      <dgm:spPr/>
    </dgm:pt>
    <dgm:pt modelId="{809A0AB1-04F1-4DED-B586-13C619B52985}" type="pres">
      <dgm:prSet presAssocID="{6A6A8E70-0CAE-476A-BCCD-5FB65E9EAEC5}" presName="iconRect" presStyleLbl="node1" presStyleIdx="6" presStyleCnt="8" custLinFactNeighborY="32006"/>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a:fillRect/>
          </a:stretch>
        </a:blipFill>
        <a:ln>
          <a:noFill/>
        </a:ln>
      </dgm:spPr>
      <dgm:extLst>
        <a:ext uri="{E40237B7-FDA0-4F09-8148-C483321AD2D9}">
          <dgm14:cNvPr xmlns:dgm14="http://schemas.microsoft.com/office/drawing/2010/diagram" id="0" name="" descr="Security camera"/>
        </a:ext>
      </dgm:extLst>
    </dgm:pt>
    <dgm:pt modelId="{2A165C15-681A-489C-96F1-4F2B09F5FE0F}" type="pres">
      <dgm:prSet presAssocID="{6A6A8E70-0CAE-476A-BCCD-5FB65E9EAEC5}" presName="spaceRect" presStyleCnt="0"/>
      <dgm:spPr/>
    </dgm:pt>
    <dgm:pt modelId="{D4CDA91E-9721-4219-8C44-F41AA5790198}" type="pres">
      <dgm:prSet presAssocID="{6A6A8E70-0CAE-476A-BCCD-5FB65E9EAEC5}" presName="textRect" presStyleLbl="revTx" presStyleIdx="6" presStyleCnt="8">
        <dgm:presLayoutVars>
          <dgm:chMax val="1"/>
          <dgm:chPref val="1"/>
        </dgm:presLayoutVars>
      </dgm:prSet>
      <dgm:spPr/>
    </dgm:pt>
    <dgm:pt modelId="{9D9EC285-689F-4BEC-97E0-308E66EBC123}" type="pres">
      <dgm:prSet presAssocID="{7744B1A4-7C98-4406-8C36-61EF7B1F216A}" presName="sibTrans" presStyleCnt="0"/>
      <dgm:spPr/>
    </dgm:pt>
    <dgm:pt modelId="{81C0F612-86A1-4C03-B4CC-AB3F13C6A240}" type="pres">
      <dgm:prSet presAssocID="{AEE21348-6F0A-4BF1-BDE8-AC7E2E917007}" presName="compNode" presStyleCnt="0"/>
      <dgm:spPr/>
    </dgm:pt>
    <dgm:pt modelId="{4ECC819F-B3BE-449E-8B11-13AC6548A4AF}" type="pres">
      <dgm:prSet presAssocID="{AEE21348-6F0A-4BF1-BDE8-AC7E2E917007}" presName="iconRect" presStyleLbl="node1" presStyleIdx="7" presStyleCnt="8" custLinFactNeighborY="32006"/>
      <dgm:spPr>
        <a:blipFill>
          <a:blip xmlns:r="http://schemas.openxmlformats.org/officeDocument/2006/relationships"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rcRect/>
          <a:stretch>
            <a:fillRect/>
          </a:stretch>
        </a:blipFill>
        <a:ln>
          <a:noFill/>
        </a:ln>
      </dgm:spPr>
      <dgm:extLst>
        <a:ext uri="{E40237B7-FDA0-4F09-8148-C483321AD2D9}">
          <dgm14:cNvPr xmlns:dgm14="http://schemas.microsoft.com/office/drawing/2010/diagram" id="0" name="" descr="Store"/>
        </a:ext>
      </dgm:extLst>
    </dgm:pt>
    <dgm:pt modelId="{03A102C1-F98E-4D54-A940-55C5966A3F79}" type="pres">
      <dgm:prSet presAssocID="{AEE21348-6F0A-4BF1-BDE8-AC7E2E917007}" presName="spaceRect" presStyleCnt="0"/>
      <dgm:spPr/>
    </dgm:pt>
    <dgm:pt modelId="{1712ACD5-233A-4957-9E8F-8A3DE50A887D}" type="pres">
      <dgm:prSet presAssocID="{AEE21348-6F0A-4BF1-BDE8-AC7E2E917007}" presName="textRect" presStyleLbl="revTx" presStyleIdx="7" presStyleCnt="8">
        <dgm:presLayoutVars>
          <dgm:chMax val="1"/>
          <dgm:chPref val="1"/>
        </dgm:presLayoutVars>
      </dgm:prSet>
      <dgm:spPr/>
    </dgm:pt>
  </dgm:ptLst>
  <dgm:cxnLst>
    <dgm:cxn modelId="{62A5810D-DA08-48C9-A62A-4B15B91B3D2E}" srcId="{BB50B654-D753-4E98-BFE9-3F6D5A37A51B}" destId="{BF342802-250F-4422-A854-750DA7D7986B}" srcOrd="3" destOrd="0" parTransId="{096CF0AA-2793-4CA4-BBD3-E7D3D0F0EECA}" sibTransId="{9D5A2763-E4EE-4C41-8097-490016EC61F2}"/>
    <dgm:cxn modelId="{01256E14-68E1-4BF7-9D08-00A3CAC755A5}" type="presOf" srcId="{FD7C5C07-2F7E-44FE-ABBF-4AB9B54D18EF}" destId="{7A279A71-EFBB-408B-A51C-8341876E4643}" srcOrd="0" destOrd="0" presId="urn:microsoft.com/office/officeart/2018/2/layout/IconLabelList"/>
    <dgm:cxn modelId="{D2BCA923-8E41-4FC0-9236-079E7393EDB9}" srcId="{BB50B654-D753-4E98-BFE9-3F6D5A37A51B}" destId="{A3EF0206-2BCD-4B11-AB75-28F888594B9E}" srcOrd="0" destOrd="0" parTransId="{955469E2-21A5-45A2-BA43-0FC90C5DD74F}" sibTransId="{0560E41C-8111-4260-8952-9E4898EDA5A9}"/>
    <dgm:cxn modelId="{4CC2DF2E-EFA3-460A-B056-8EE8C6D3E2D5}" type="presOf" srcId="{BDA93687-1526-4EA8-8E50-1B0DAC0DCBCA}" destId="{9E4CB3D2-B2D3-41CA-B76C-FEBCFA78FABF}" srcOrd="0" destOrd="0" presId="urn:microsoft.com/office/officeart/2018/2/layout/IconLabelList"/>
    <dgm:cxn modelId="{747DE930-E34F-45A1-9F92-2F8CB7A07B01}" srcId="{BB50B654-D753-4E98-BFE9-3F6D5A37A51B}" destId="{FD7C5C07-2F7E-44FE-ABBF-4AB9B54D18EF}" srcOrd="5" destOrd="0" parTransId="{BC8B1D7A-FB75-49FC-82B2-73773D2D3C38}" sibTransId="{424A54A9-4E85-4D2B-BFE5-494DA8A80BAA}"/>
    <dgm:cxn modelId="{87EE945F-6C4C-42AE-9C1A-6C71894337C1}" type="presOf" srcId="{AEE21348-6F0A-4BF1-BDE8-AC7E2E917007}" destId="{1712ACD5-233A-4957-9E8F-8A3DE50A887D}" srcOrd="0" destOrd="0" presId="urn:microsoft.com/office/officeart/2018/2/layout/IconLabelList"/>
    <dgm:cxn modelId="{0A50DE60-C7BF-407B-8E50-DE6B2B422277}" type="presOf" srcId="{BB50B654-D753-4E98-BFE9-3F6D5A37A51B}" destId="{D6C2990E-B73D-4A6F-AED9-15C1AA2196BB}" srcOrd="0" destOrd="0" presId="urn:microsoft.com/office/officeart/2018/2/layout/IconLabelList"/>
    <dgm:cxn modelId="{DFD89B74-B7AB-4072-A785-CA1C899EAEFD}" type="presOf" srcId="{BF342802-250F-4422-A854-750DA7D7986B}" destId="{42CC9D73-8393-4845-9C5B-A4D2DA0A9048}" srcOrd="0" destOrd="0" presId="urn:microsoft.com/office/officeart/2018/2/layout/IconLabelList"/>
    <dgm:cxn modelId="{3855F983-B525-4748-912F-7A0738E1D6BB}" type="presOf" srcId="{73FA353A-C875-4F6C-8FB5-25266F6356C2}" destId="{AD4D79C2-073A-4A70-8365-43F02201AE53}" srcOrd="0" destOrd="0" presId="urn:microsoft.com/office/officeart/2018/2/layout/IconLabelList"/>
    <dgm:cxn modelId="{D2AE2B86-907D-42BF-9952-2E95DA6F244D}" srcId="{BB50B654-D753-4E98-BFE9-3F6D5A37A51B}" destId="{73FA353A-C875-4F6C-8FB5-25266F6356C2}" srcOrd="1" destOrd="0" parTransId="{1B6748E4-1B3A-4889-B7FA-B4C9F7C08D8F}" sibTransId="{9392212E-57D9-4ECE-86E8-B76F969AD6DF}"/>
    <dgm:cxn modelId="{32569B94-640E-4BB4-983C-6D253DB06E2B}" srcId="{BB50B654-D753-4E98-BFE9-3F6D5A37A51B}" destId="{AEE21348-6F0A-4BF1-BDE8-AC7E2E917007}" srcOrd="7" destOrd="0" parTransId="{AC87F383-BF35-40D6-AECF-21B235588179}" sibTransId="{AFA0EA52-19FE-438E-A576-BB134D61B68C}"/>
    <dgm:cxn modelId="{299214A8-9197-4F3C-9A83-744E493C527B}" srcId="{BB50B654-D753-4E98-BFE9-3F6D5A37A51B}" destId="{0B4E3998-215D-4EBC-AC6F-85B7EAFD3A55}" srcOrd="4" destOrd="0" parTransId="{8D7C4CD8-90A9-4D10-BD80-C34A9F206494}" sibTransId="{7A280005-9322-4FFD-8E8C-EB50EFAB897F}"/>
    <dgm:cxn modelId="{BA1029AB-8130-459C-92BB-FD1470992898}" type="presOf" srcId="{A3EF0206-2BCD-4B11-AB75-28F888594B9E}" destId="{94FC02C1-30E8-4DC9-89AC-ADB816AFCADC}" srcOrd="0" destOrd="0" presId="urn:microsoft.com/office/officeart/2018/2/layout/IconLabelList"/>
    <dgm:cxn modelId="{37CD19BC-7711-4826-BA11-AB07690EE58F}" type="presOf" srcId="{6A6A8E70-0CAE-476A-BCCD-5FB65E9EAEC5}" destId="{D4CDA91E-9721-4219-8C44-F41AA5790198}" srcOrd="0" destOrd="0" presId="urn:microsoft.com/office/officeart/2018/2/layout/IconLabelList"/>
    <dgm:cxn modelId="{81BE12D1-AD5C-4372-B969-321C8643428C}" srcId="{BB50B654-D753-4E98-BFE9-3F6D5A37A51B}" destId="{BDA93687-1526-4EA8-8E50-1B0DAC0DCBCA}" srcOrd="2" destOrd="0" parTransId="{D726667C-6F45-4D1D-81F7-39AF938B3E21}" sibTransId="{470037E0-3A6A-4665-B475-A79275CA5C5A}"/>
    <dgm:cxn modelId="{48E38DDC-5DA5-4D72-A6C5-8B38DE5189FE}" srcId="{BB50B654-D753-4E98-BFE9-3F6D5A37A51B}" destId="{6A6A8E70-0CAE-476A-BCCD-5FB65E9EAEC5}" srcOrd="6" destOrd="0" parTransId="{253043E4-D8C0-4E7B-B717-9F119B6B3DEC}" sibTransId="{7744B1A4-7C98-4406-8C36-61EF7B1F216A}"/>
    <dgm:cxn modelId="{8287FDFB-C146-4E06-AD26-FEC59BF9DB2D}" type="presOf" srcId="{0B4E3998-215D-4EBC-AC6F-85B7EAFD3A55}" destId="{C6E3F1E4-1F95-42B2-8192-160A7688040F}" srcOrd="0" destOrd="0" presId="urn:microsoft.com/office/officeart/2018/2/layout/IconLabelList"/>
    <dgm:cxn modelId="{2EC1DF32-2E5A-46F6-8B61-AF24683CC564}" type="presParOf" srcId="{D6C2990E-B73D-4A6F-AED9-15C1AA2196BB}" destId="{A2CC1981-4E18-434A-B211-A7900D71DA04}" srcOrd="0" destOrd="0" presId="urn:microsoft.com/office/officeart/2018/2/layout/IconLabelList"/>
    <dgm:cxn modelId="{02631318-A24D-44F5-956D-3C623BF4D005}" type="presParOf" srcId="{A2CC1981-4E18-434A-B211-A7900D71DA04}" destId="{C97141E4-190A-4D25-89F0-9A8C98EF6FB4}" srcOrd="0" destOrd="0" presId="urn:microsoft.com/office/officeart/2018/2/layout/IconLabelList"/>
    <dgm:cxn modelId="{EE7EDBDF-C615-47DA-9057-957D671D5914}" type="presParOf" srcId="{A2CC1981-4E18-434A-B211-A7900D71DA04}" destId="{0DEAFAA2-5B4B-43D8-9B51-F05833AAC611}" srcOrd="1" destOrd="0" presId="urn:microsoft.com/office/officeart/2018/2/layout/IconLabelList"/>
    <dgm:cxn modelId="{0B64FFA0-A4C8-436A-ADAA-A348FB5F5500}" type="presParOf" srcId="{A2CC1981-4E18-434A-B211-A7900D71DA04}" destId="{94FC02C1-30E8-4DC9-89AC-ADB816AFCADC}" srcOrd="2" destOrd="0" presId="urn:microsoft.com/office/officeart/2018/2/layout/IconLabelList"/>
    <dgm:cxn modelId="{DF04ED20-09FC-4CE7-A018-5C5F34DCEE2C}" type="presParOf" srcId="{D6C2990E-B73D-4A6F-AED9-15C1AA2196BB}" destId="{4988DBD4-2685-427D-B374-E6B3F3BC0354}" srcOrd="1" destOrd="0" presId="urn:microsoft.com/office/officeart/2018/2/layout/IconLabelList"/>
    <dgm:cxn modelId="{3BEB4759-12F6-47E3-887C-896A983A7F92}" type="presParOf" srcId="{D6C2990E-B73D-4A6F-AED9-15C1AA2196BB}" destId="{9D9CD919-D899-4612-9DD5-8DE7718840A1}" srcOrd="2" destOrd="0" presId="urn:microsoft.com/office/officeart/2018/2/layout/IconLabelList"/>
    <dgm:cxn modelId="{E37FF3E5-6088-4C52-BF09-285A60D0BB4D}" type="presParOf" srcId="{9D9CD919-D899-4612-9DD5-8DE7718840A1}" destId="{253B930D-2484-48F9-AABA-A76DE56B757D}" srcOrd="0" destOrd="0" presId="urn:microsoft.com/office/officeart/2018/2/layout/IconLabelList"/>
    <dgm:cxn modelId="{4062B584-68D1-48F5-A964-A6DA55D9188B}" type="presParOf" srcId="{9D9CD919-D899-4612-9DD5-8DE7718840A1}" destId="{B9EFBEBA-4638-401C-A298-135AD255D661}" srcOrd="1" destOrd="0" presId="urn:microsoft.com/office/officeart/2018/2/layout/IconLabelList"/>
    <dgm:cxn modelId="{596E369B-04F9-4B44-AD75-785A3FC35A5D}" type="presParOf" srcId="{9D9CD919-D899-4612-9DD5-8DE7718840A1}" destId="{AD4D79C2-073A-4A70-8365-43F02201AE53}" srcOrd="2" destOrd="0" presId="urn:microsoft.com/office/officeart/2018/2/layout/IconLabelList"/>
    <dgm:cxn modelId="{52AC2872-1DDB-4203-8DED-B7ABD2DCF7D3}" type="presParOf" srcId="{D6C2990E-B73D-4A6F-AED9-15C1AA2196BB}" destId="{4131AA46-05E7-4AE1-9D3F-88DFC2E8B157}" srcOrd="3" destOrd="0" presId="urn:microsoft.com/office/officeart/2018/2/layout/IconLabelList"/>
    <dgm:cxn modelId="{81C4FCC4-7C96-45D8-A063-AE7425D552AB}" type="presParOf" srcId="{D6C2990E-B73D-4A6F-AED9-15C1AA2196BB}" destId="{5DAC5C92-9217-4597-A516-597C45230952}" srcOrd="4" destOrd="0" presId="urn:microsoft.com/office/officeart/2018/2/layout/IconLabelList"/>
    <dgm:cxn modelId="{C4C7530D-7517-41CC-9DFC-85D0A0BF4F33}" type="presParOf" srcId="{5DAC5C92-9217-4597-A516-597C45230952}" destId="{F90D8313-7B54-4215-91BC-AC895D4F5390}" srcOrd="0" destOrd="0" presId="urn:microsoft.com/office/officeart/2018/2/layout/IconLabelList"/>
    <dgm:cxn modelId="{1C9CDEF0-5A25-421B-A2B0-AF3F179F6F9A}" type="presParOf" srcId="{5DAC5C92-9217-4597-A516-597C45230952}" destId="{18683573-0EB7-42D1-9CCF-FF00E33EB987}" srcOrd="1" destOrd="0" presId="urn:microsoft.com/office/officeart/2018/2/layout/IconLabelList"/>
    <dgm:cxn modelId="{E4CEBD0A-1FD4-46D3-8BF9-B7EF192F43C0}" type="presParOf" srcId="{5DAC5C92-9217-4597-A516-597C45230952}" destId="{9E4CB3D2-B2D3-41CA-B76C-FEBCFA78FABF}" srcOrd="2" destOrd="0" presId="urn:microsoft.com/office/officeart/2018/2/layout/IconLabelList"/>
    <dgm:cxn modelId="{0AD0FA76-D6B9-47B8-9343-CBA98F113977}" type="presParOf" srcId="{D6C2990E-B73D-4A6F-AED9-15C1AA2196BB}" destId="{89DE885D-2B10-4964-9CE4-17E0FF8B99EE}" srcOrd="5" destOrd="0" presId="urn:microsoft.com/office/officeart/2018/2/layout/IconLabelList"/>
    <dgm:cxn modelId="{D660F1B2-1B5D-4C74-8E8B-F3BDB7502FF6}" type="presParOf" srcId="{D6C2990E-B73D-4A6F-AED9-15C1AA2196BB}" destId="{7E67169D-BB53-4689-939A-85D5BB55287D}" srcOrd="6" destOrd="0" presId="urn:microsoft.com/office/officeart/2018/2/layout/IconLabelList"/>
    <dgm:cxn modelId="{EFAA973F-BFDE-43B7-9A82-42D969F215B2}" type="presParOf" srcId="{7E67169D-BB53-4689-939A-85D5BB55287D}" destId="{3EB6CDB7-F3E0-465C-AA57-B66CF24CA606}" srcOrd="0" destOrd="0" presId="urn:microsoft.com/office/officeart/2018/2/layout/IconLabelList"/>
    <dgm:cxn modelId="{E1FC86A3-746C-493A-B2AA-2FB2883A4FAA}" type="presParOf" srcId="{7E67169D-BB53-4689-939A-85D5BB55287D}" destId="{3BAE4EE5-8D5C-4D54-B868-1D76AA60846A}" srcOrd="1" destOrd="0" presId="urn:microsoft.com/office/officeart/2018/2/layout/IconLabelList"/>
    <dgm:cxn modelId="{B7331270-3612-4CBC-B314-0B3B271CB655}" type="presParOf" srcId="{7E67169D-BB53-4689-939A-85D5BB55287D}" destId="{42CC9D73-8393-4845-9C5B-A4D2DA0A9048}" srcOrd="2" destOrd="0" presId="urn:microsoft.com/office/officeart/2018/2/layout/IconLabelList"/>
    <dgm:cxn modelId="{C6A4E811-F047-4D98-BF78-F3BFD72C3F8D}" type="presParOf" srcId="{D6C2990E-B73D-4A6F-AED9-15C1AA2196BB}" destId="{486F7FCD-E25F-4FFE-838B-D13C299BA848}" srcOrd="7" destOrd="0" presId="urn:microsoft.com/office/officeart/2018/2/layout/IconLabelList"/>
    <dgm:cxn modelId="{EA3AE9AA-5B50-4347-833E-BCB3E4205034}" type="presParOf" srcId="{D6C2990E-B73D-4A6F-AED9-15C1AA2196BB}" destId="{C0F6AE97-D853-4EF0-AE58-6D9D8911CA52}" srcOrd="8" destOrd="0" presId="urn:microsoft.com/office/officeart/2018/2/layout/IconLabelList"/>
    <dgm:cxn modelId="{0CA904B0-AAEE-4C18-9544-EDFBD575FC28}" type="presParOf" srcId="{C0F6AE97-D853-4EF0-AE58-6D9D8911CA52}" destId="{2E8D8C79-BF02-4205-B044-997C671A0816}" srcOrd="0" destOrd="0" presId="urn:microsoft.com/office/officeart/2018/2/layout/IconLabelList"/>
    <dgm:cxn modelId="{EBF56A85-3880-4908-8A93-47D04335453E}" type="presParOf" srcId="{C0F6AE97-D853-4EF0-AE58-6D9D8911CA52}" destId="{6BFBF09F-A4B2-4017-9931-387A8DC8C0BE}" srcOrd="1" destOrd="0" presId="urn:microsoft.com/office/officeart/2018/2/layout/IconLabelList"/>
    <dgm:cxn modelId="{516A3CCC-708D-4B72-A1B3-6E87DEEAC417}" type="presParOf" srcId="{C0F6AE97-D853-4EF0-AE58-6D9D8911CA52}" destId="{C6E3F1E4-1F95-42B2-8192-160A7688040F}" srcOrd="2" destOrd="0" presId="urn:microsoft.com/office/officeart/2018/2/layout/IconLabelList"/>
    <dgm:cxn modelId="{9BB8CE05-69ED-47C2-9862-F4DF27F7D93B}" type="presParOf" srcId="{D6C2990E-B73D-4A6F-AED9-15C1AA2196BB}" destId="{8E08A75E-0FB5-44AF-ACF4-95E0B96678AA}" srcOrd="9" destOrd="0" presId="urn:microsoft.com/office/officeart/2018/2/layout/IconLabelList"/>
    <dgm:cxn modelId="{B517237A-CF10-491C-A879-F13CA397B267}" type="presParOf" srcId="{D6C2990E-B73D-4A6F-AED9-15C1AA2196BB}" destId="{CD74ABC0-5D13-4480-89DF-DE11680EEAD5}" srcOrd="10" destOrd="0" presId="urn:microsoft.com/office/officeart/2018/2/layout/IconLabelList"/>
    <dgm:cxn modelId="{5A79F60E-807B-4CCF-9E8A-B1551ADCB816}" type="presParOf" srcId="{CD74ABC0-5D13-4480-89DF-DE11680EEAD5}" destId="{99628708-6FA8-41B5-B7DD-01A9D40375CD}" srcOrd="0" destOrd="0" presId="urn:microsoft.com/office/officeart/2018/2/layout/IconLabelList"/>
    <dgm:cxn modelId="{4D2A7A13-05BC-4159-8AB0-8FE8962A4DD4}" type="presParOf" srcId="{CD74ABC0-5D13-4480-89DF-DE11680EEAD5}" destId="{458437EC-D02F-452D-B22D-874676F14AA1}" srcOrd="1" destOrd="0" presId="urn:microsoft.com/office/officeart/2018/2/layout/IconLabelList"/>
    <dgm:cxn modelId="{399EBC72-5F02-46CB-B03F-1B9B87AECCF3}" type="presParOf" srcId="{CD74ABC0-5D13-4480-89DF-DE11680EEAD5}" destId="{7A279A71-EFBB-408B-A51C-8341876E4643}" srcOrd="2" destOrd="0" presId="urn:microsoft.com/office/officeart/2018/2/layout/IconLabelList"/>
    <dgm:cxn modelId="{674B5731-7FFA-442A-AEC6-1145CE499921}" type="presParOf" srcId="{D6C2990E-B73D-4A6F-AED9-15C1AA2196BB}" destId="{937E15F7-A4DB-463B-9E76-952D9B3A1F1A}" srcOrd="11" destOrd="0" presId="urn:microsoft.com/office/officeart/2018/2/layout/IconLabelList"/>
    <dgm:cxn modelId="{767D5849-B51E-4711-A4FF-3D6469B48A40}" type="presParOf" srcId="{D6C2990E-B73D-4A6F-AED9-15C1AA2196BB}" destId="{490667B8-CEBD-444F-A0C1-00B218AB51CA}" srcOrd="12" destOrd="0" presId="urn:microsoft.com/office/officeart/2018/2/layout/IconLabelList"/>
    <dgm:cxn modelId="{AE8DC0CE-A884-4C32-AD76-CA11595FFA85}" type="presParOf" srcId="{490667B8-CEBD-444F-A0C1-00B218AB51CA}" destId="{809A0AB1-04F1-4DED-B586-13C619B52985}" srcOrd="0" destOrd="0" presId="urn:microsoft.com/office/officeart/2018/2/layout/IconLabelList"/>
    <dgm:cxn modelId="{EDF47303-1398-4A3C-ACF3-B9B573A85694}" type="presParOf" srcId="{490667B8-CEBD-444F-A0C1-00B218AB51CA}" destId="{2A165C15-681A-489C-96F1-4F2B09F5FE0F}" srcOrd="1" destOrd="0" presId="urn:microsoft.com/office/officeart/2018/2/layout/IconLabelList"/>
    <dgm:cxn modelId="{280D8589-3C29-4596-B957-9329B5E5BAED}" type="presParOf" srcId="{490667B8-CEBD-444F-A0C1-00B218AB51CA}" destId="{D4CDA91E-9721-4219-8C44-F41AA5790198}" srcOrd="2" destOrd="0" presId="urn:microsoft.com/office/officeart/2018/2/layout/IconLabelList"/>
    <dgm:cxn modelId="{1FAE5FB9-1717-45D3-829D-2904AB8CAC53}" type="presParOf" srcId="{D6C2990E-B73D-4A6F-AED9-15C1AA2196BB}" destId="{9D9EC285-689F-4BEC-97E0-308E66EBC123}" srcOrd="13" destOrd="0" presId="urn:microsoft.com/office/officeart/2018/2/layout/IconLabelList"/>
    <dgm:cxn modelId="{2939D53E-ACF6-4EA3-A211-626762E74E6F}" type="presParOf" srcId="{D6C2990E-B73D-4A6F-AED9-15C1AA2196BB}" destId="{81C0F612-86A1-4C03-B4CC-AB3F13C6A240}" srcOrd="14" destOrd="0" presId="urn:microsoft.com/office/officeart/2018/2/layout/IconLabelList"/>
    <dgm:cxn modelId="{835923D9-FA84-442D-8885-74D8DA131933}" type="presParOf" srcId="{81C0F612-86A1-4C03-B4CC-AB3F13C6A240}" destId="{4ECC819F-B3BE-449E-8B11-13AC6548A4AF}" srcOrd="0" destOrd="0" presId="urn:microsoft.com/office/officeart/2018/2/layout/IconLabelList"/>
    <dgm:cxn modelId="{8BF3313E-161C-4954-9676-47D251B8A822}" type="presParOf" srcId="{81C0F612-86A1-4C03-B4CC-AB3F13C6A240}" destId="{03A102C1-F98E-4D54-A940-55C5966A3F79}" srcOrd="1" destOrd="0" presId="urn:microsoft.com/office/officeart/2018/2/layout/IconLabelList"/>
    <dgm:cxn modelId="{33C44684-30E9-4B0F-9EFF-90C77785FFA8}" type="presParOf" srcId="{81C0F612-86A1-4C03-B4CC-AB3F13C6A240}" destId="{1712ACD5-233A-4957-9E8F-8A3DE50A887D}" srcOrd="2" destOrd="0" presId="urn:microsoft.com/office/officeart/2018/2/layout/IconLabel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D5C4DD4-CE00-4D58-8A08-67CCD2A32545}" type="doc">
      <dgm:prSet loTypeId="urn:microsoft.com/office/officeart/2018/5/layout/IconCircleLabelList" loCatId="icon" qsTypeId="urn:microsoft.com/office/officeart/2005/8/quickstyle/simple1" qsCatId="simple" csTypeId="urn:microsoft.com/office/officeart/2005/8/colors/accent1_2" csCatId="accent1" phldr="1"/>
      <dgm:spPr/>
      <dgm:t>
        <a:bodyPr/>
        <a:lstStyle/>
        <a:p>
          <a:endParaRPr lang="en-US"/>
        </a:p>
      </dgm:t>
    </dgm:pt>
    <dgm:pt modelId="{F5C62894-D81E-4FD0-8D63-721DF4B04ADF}">
      <dgm:prSet/>
      <dgm:spPr/>
      <dgm:t>
        <a:bodyPr/>
        <a:lstStyle/>
        <a:p>
          <a:pPr>
            <a:lnSpc>
              <a:spcPct val="100000"/>
            </a:lnSpc>
            <a:defRPr cap="all"/>
          </a:pPr>
          <a:r>
            <a:rPr lang="en-US" cap="none" dirty="0"/>
            <a:t>Guard Shack roof to be pressure washed and shack painted</a:t>
          </a:r>
        </a:p>
      </dgm:t>
    </dgm:pt>
    <dgm:pt modelId="{A462B2ED-057B-4602-8A44-DFF953DF98FD}" type="parTrans" cxnId="{6F30A358-0256-40BF-8D35-712C8B761B86}">
      <dgm:prSet/>
      <dgm:spPr/>
      <dgm:t>
        <a:bodyPr/>
        <a:lstStyle/>
        <a:p>
          <a:endParaRPr lang="en-US"/>
        </a:p>
      </dgm:t>
    </dgm:pt>
    <dgm:pt modelId="{7F29BFDB-E356-4959-B024-93E589E84988}" type="sibTrans" cxnId="{6F30A358-0256-40BF-8D35-712C8B761B86}">
      <dgm:prSet/>
      <dgm:spPr/>
      <dgm:t>
        <a:bodyPr/>
        <a:lstStyle/>
        <a:p>
          <a:endParaRPr lang="en-US"/>
        </a:p>
      </dgm:t>
    </dgm:pt>
    <dgm:pt modelId="{95306738-BAE9-42DA-BFEA-663CD8AD868D}">
      <dgm:prSet/>
      <dgm:spPr/>
      <dgm:t>
        <a:bodyPr/>
        <a:lstStyle/>
        <a:p>
          <a:pPr>
            <a:lnSpc>
              <a:spcPct val="100000"/>
            </a:lnSpc>
            <a:defRPr cap="all"/>
          </a:pPr>
          <a:r>
            <a:rPr lang="en-US" cap="none" dirty="0"/>
            <a:t>Additional umbrellas to be purchased for all picnic tables</a:t>
          </a:r>
        </a:p>
      </dgm:t>
    </dgm:pt>
    <dgm:pt modelId="{A235055A-35BB-4CCF-BDC6-E328C03E694A}" type="parTrans" cxnId="{411E06DA-E4C9-47D6-98BF-B91CE7A675D4}">
      <dgm:prSet/>
      <dgm:spPr/>
      <dgm:t>
        <a:bodyPr/>
        <a:lstStyle/>
        <a:p>
          <a:endParaRPr lang="en-US"/>
        </a:p>
      </dgm:t>
    </dgm:pt>
    <dgm:pt modelId="{9B067171-8E20-4183-A487-33AC6E7FF0B5}" type="sibTrans" cxnId="{411E06DA-E4C9-47D6-98BF-B91CE7A675D4}">
      <dgm:prSet/>
      <dgm:spPr/>
      <dgm:t>
        <a:bodyPr/>
        <a:lstStyle/>
        <a:p>
          <a:endParaRPr lang="en-US"/>
        </a:p>
      </dgm:t>
    </dgm:pt>
    <dgm:pt modelId="{3115CB44-B8A5-49B3-8321-9899B2A12807}">
      <dgm:prSet/>
      <dgm:spPr/>
      <dgm:t>
        <a:bodyPr/>
        <a:lstStyle/>
        <a:p>
          <a:pPr>
            <a:lnSpc>
              <a:spcPct val="100000"/>
            </a:lnSpc>
            <a:defRPr cap="all"/>
          </a:pPr>
          <a:r>
            <a:rPr lang="en-US" cap="none" dirty="0"/>
            <a:t>New swim area ropes and buoys</a:t>
          </a:r>
        </a:p>
      </dgm:t>
    </dgm:pt>
    <dgm:pt modelId="{70F596EF-8F92-4BEA-AA2C-913C2E0CB919}" type="parTrans" cxnId="{DAFE0952-9AC4-437F-9C81-CF4A14563627}">
      <dgm:prSet/>
      <dgm:spPr/>
      <dgm:t>
        <a:bodyPr/>
        <a:lstStyle/>
        <a:p>
          <a:endParaRPr lang="en-US"/>
        </a:p>
      </dgm:t>
    </dgm:pt>
    <dgm:pt modelId="{8FA508D5-79DB-47D8-9660-4A328815F7EE}" type="sibTrans" cxnId="{DAFE0952-9AC4-437F-9C81-CF4A14563627}">
      <dgm:prSet/>
      <dgm:spPr/>
      <dgm:t>
        <a:bodyPr/>
        <a:lstStyle/>
        <a:p>
          <a:endParaRPr lang="en-US"/>
        </a:p>
      </dgm:t>
    </dgm:pt>
    <dgm:pt modelId="{23704099-3DDC-4F49-9E3A-433AEE202241}" type="pres">
      <dgm:prSet presAssocID="{6D5C4DD4-CE00-4D58-8A08-67CCD2A32545}" presName="root" presStyleCnt="0">
        <dgm:presLayoutVars>
          <dgm:dir/>
          <dgm:resizeHandles val="exact"/>
        </dgm:presLayoutVars>
      </dgm:prSet>
      <dgm:spPr/>
    </dgm:pt>
    <dgm:pt modelId="{EAF03686-029E-4E55-ACC4-F9BBAE0CF6A3}" type="pres">
      <dgm:prSet presAssocID="{F5C62894-D81E-4FD0-8D63-721DF4B04ADF}" presName="compNode" presStyleCnt="0"/>
      <dgm:spPr/>
    </dgm:pt>
    <dgm:pt modelId="{91E985D3-69CE-4501-81EE-8E64EEFA55E9}" type="pres">
      <dgm:prSet presAssocID="{F5C62894-D81E-4FD0-8D63-721DF4B04ADF}" presName="iconBgRect" presStyleLbl="bgShp" presStyleIdx="0" presStyleCnt="3"/>
      <dgm:spPr/>
    </dgm:pt>
    <dgm:pt modelId="{F522B30C-89A8-4D11-8793-5C7CB5BCAB3A}" type="pres">
      <dgm:prSet presAssocID="{F5C62894-D81E-4FD0-8D63-721DF4B04ADF}"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Store"/>
        </a:ext>
      </dgm:extLst>
    </dgm:pt>
    <dgm:pt modelId="{6D3C4FC9-E704-450C-AB07-EB1729DA5BE8}" type="pres">
      <dgm:prSet presAssocID="{F5C62894-D81E-4FD0-8D63-721DF4B04ADF}" presName="spaceRect" presStyleCnt="0"/>
      <dgm:spPr/>
    </dgm:pt>
    <dgm:pt modelId="{30A48A70-9D27-4F17-91C5-19A094CB0F93}" type="pres">
      <dgm:prSet presAssocID="{F5C62894-D81E-4FD0-8D63-721DF4B04ADF}" presName="textRect" presStyleLbl="revTx" presStyleIdx="0" presStyleCnt="3">
        <dgm:presLayoutVars>
          <dgm:chMax val="1"/>
          <dgm:chPref val="1"/>
        </dgm:presLayoutVars>
      </dgm:prSet>
      <dgm:spPr/>
    </dgm:pt>
    <dgm:pt modelId="{09A3C884-B94D-41EF-AD29-3BB853AC9F32}" type="pres">
      <dgm:prSet presAssocID="{7F29BFDB-E356-4959-B024-93E589E84988}" presName="sibTrans" presStyleCnt="0"/>
      <dgm:spPr/>
    </dgm:pt>
    <dgm:pt modelId="{C2BB2E3D-5451-4C9C-AE95-5B0083BFEEF3}" type="pres">
      <dgm:prSet presAssocID="{95306738-BAE9-42DA-BFEA-663CD8AD868D}" presName="compNode" presStyleCnt="0"/>
      <dgm:spPr/>
    </dgm:pt>
    <dgm:pt modelId="{7DEF7684-BD5B-4D7C-89B1-DA34E5200422}" type="pres">
      <dgm:prSet presAssocID="{95306738-BAE9-42DA-BFEA-663CD8AD868D}" presName="iconBgRect" presStyleLbl="bgShp" presStyleIdx="1" presStyleCnt="3"/>
      <dgm:spPr/>
    </dgm:pt>
    <dgm:pt modelId="{3CBA1022-8411-4DB9-ACA5-5C379556F2E9}" type="pres">
      <dgm:prSet presAssocID="{95306738-BAE9-42DA-BFEA-663CD8AD868D}"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each umbrella"/>
        </a:ext>
      </dgm:extLst>
    </dgm:pt>
    <dgm:pt modelId="{C3BA4EDC-7D43-4461-9C73-0DBADBCA2150}" type="pres">
      <dgm:prSet presAssocID="{95306738-BAE9-42DA-BFEA-663CD8AD868D}" presName="spaceRect" presStyleCnt="0"/>
      <dgm:spPr/>
    </dgm:pt>
    <dgm:pt modelId="{9C92F33F-B2CA-4B91-AE31-50B6040F2541}" type="pres">
      <dgm:prSet presAssocID="{95306738-BAE9-42DA-BFEA-663CD8AD868D}" presName="textRect" presStyleLbl="revTx" presStyleIdx="1" presStyleCnt="3">
        <dgm:presLayoutVars>
          <dgm:chMax val="1"/>
          <dgm:chPref val="1"/>
        </dgm:presLayoutVars>
      </dgm:prSet>
      <dgm:spPr/>
    </dgm:pt>
    <dgm:pt modelId="{E2F79D0B-112D-4DE1-945D-5166BF427E5A}" type="pres">
      <dgm:prSet presAssocID="{9B067171-8E20-4183-A487-33AC6E7FF0B5}" presName="sibTrans" presStyleCnt="0"/>
      <dgm:spPr/>
    </dgm:pt>
    <dgm:pt modelId="{7351AF69-358F-42A8-B986-EBE2E9BFAB52}" type="pres">
      <dgm:prSet presAssocID="{3115CB44-B8A5-49B3-8321-9899B2A12807}" presName="compNode" presStyleCnt="0"/>
      <dgm:spPr/>
    </dgm:pt>
    <dgm:pt modelId="{84EC245F-C804-4008-9580-DA356BFA9629}" type="pres">
      <dgm:prSet presAssocID="{3115CB44-B8A5-49B3-8321-9899B2A12807}" presName="iconBgRect" presStyleLbl="bgShp" presStyleIdx="2" presStyleCnt="3"/>
      <dgm:spPr/>
    </dgm:pt>
    <dgm:pt modelId="{B49B3D11-2100-4258-953D-4600768D60AB}" type="pres">
      <dgm:prSet presAssocID="{3115CB44-B8A5-49B3-8321-9899B2A12807}"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wim"/>
        </a:ext>
      </dgm:extLst>
    </dgm:pt>
    <dgm:pt modelId="{77AF2BB3-7C0E-4A27-8BE7-B750B5E38F26}" type="pres">
      <dgm:prSet presAssocID="{3115CB44-B8A5-49B3-8321-9899B2A12807}" presName="spaceRect" presStyleCnt="0"/>
      <dgm:spPr/>
    </dgm:pt>
    <dgm:pt modelId="{DE2B3C5E-8405-4D7B-829B-5EBDC6DA7288}" type="pres">
      <dgm:prSet presAssocID="{3115CB44-B8A5-49B3-8321-9899B2A12807}" presName="textRect" presStyleLbl="revTx" presStyleIdx="2" presStyleCnt="3">
        <dgm:presLayoutVars>
          <dgm:chMax val="1"/>
          <dgm:chPref val="1"/>
        </dgm:presLayoutVars>
      </dgm:prSet>
      <dgm:spPr/>
    </dgm:pt>
  </dgm:ptLst>
  <dgm:cxnLst>
    <dgm:cxn modelId="{37714A2F-3ABE-4DF0-A4A3-5F0EDE6BF39C}" type="presOf" srcId="{3115CB44-B8A5-49B3-8321-9899B2A12807}" destId="{DE2B3C5E-8405-4D7B-829B-5EBDC6DA7288}" srcOrd="0" destOrd="0" presId="urn:microsoft.com/office/officeart/2018/5/layout/IconCircleLabelList"/>
    <dgm:cxn modelId="{0DEB4D47-EBE3-4C16-A64F-179D7B6364C2}" type="presOf" srcId="{95306738-BAE9-42DA-BFEA-663CD8AD868D}" destId="{9C92F33F-B2CA-4B91-AE31-50B6040F2541}" srcOrd="0" destOrd="0" presId="urn:microsoft.com/office/officeart/2018/5/layout/IconCircleLabelList"/>
    <dgm:cxn modelId="{DAFE0952-9AC4-437F-9C81-CF4A14563627}" srcId="{6D5C4DD4-CE00-4D58-8A08-67CCD2A32545}" destId="{3115CB44-B8A5-49B3-8321-9899B2A12807}" srcOrd="2" destOrd="0" parTransId="{70F596EF-8F92-4BEA-AA2C-913C2E0CB919}" sibTransId="{8FA508D5-79DB-47D8-9660-4A328815F7EE}"/>
    <dgm:cxn modelId="{D78CB854-9D11-4B2F-86AA-0AA6EDB45DF0}" type="presOf" srcId="{F5C62894-D81E-4FD0-8D63-721DF4B04ADF}" destId="{30A48A70-9D27-4F17-91C5-19A094CB0F93}" srcOrd="0" destOrd="0" presId="urn:microsoft.com/office/officeart/2018/5/layout/IconCircleLabelList"/>
    <dgm:cxn modelId="{6F30A358-0256-40BF-8D35-712C8B761B86}" srcId="{6D5C4DD4-CE00-4D58-8A08-67CCD2A32545}" destId="{F5C62894-D81E-4FD0-8D63-721DF4B04ADF}" srcOrd="0" destOrd="0" parTransId="{A462B2ED-057B-4602-8A44-DFF953DF98FD}" sibTransId="{7F29BFDB-E356-4959-B024-93E589E84988}"/>
    <dgm:cxn modelId="{FE222EC2-0B52-44E2-A7CA-B2098A86B2CD}" type="presOf" srcId="{6D5C4DD4-CE00-4D58-8A08-67CCD2A32545}" destId="{23704099-3DDC-4F49-9E3A-433AEE202241}" srcOrd="0" destOrd="0" presId="urn:microsoft.com/office/officeart/2018/5/layout/IconCircleLabelList"/>
    <dgm:cxn modelId="{411E06DA-E4C9-47D6-98BF-B91CE7A675D4}" srcId="{6D5C4DD4-CE00-4D58-8A08-67CCD2A32545}" destId="{95306738-BAE9-42DA-BFEA-663CD8AD868D}" srcOrd="1" destOrd="0" parTransId="{A235055A-35BB-4CCF-BDC6-E328C03E694A}" sibTransId="{9B067171-8E20-4183-A487-33AC6E7FF0B5}"/>
    <dgm:cxn modelId="{771C8AEA-C2C4-4CCC-A052-6CCA3DD67A3D}" type="presParOf" srcId="{23704099-3DDC-4F49-9E3A-433AEE202241}" destId="{EAF03686-029E-4E55-ACC4-F9BBAE0CF6A3}" srcOrd="0" destOrd="0" presId="urn:microsoft.com/office/officeart/2018/5/layout/IconCircleLabelList"/>
    <dgm:cxn modelId="{2F3307F8-4097-4F00-B3FA-1BBFCB22BD74}" type="presParOf" srcId="{EAF03686-029E-4E55-ACC4-F9BBAE0CF6A3}" destId="{91E985D3-69CE-4501-81EE-8E64EEFA55E9}" srcOrd="0" destOrd="0" presId="urn:microsoft.com/office/officeart/2018/5/layout/IconCircleLabelList"/>
    <dgm:cxn modelId="{61D8F067-7B8E-459C-83EA-6DB8AC9EACF8}" type="presParOf" srcId="{EAF03686-029E-4E55-ACC4-F9BBAE0CF6A3}" destId="{F522B30C-89A8-4D11-8793-5C7CB5BCAB3A}" srcOrd="1" destOrd="0" presId="urn:microsoft.com/office/officeart/2018/5/layout/IconCircleLabelList"/>
    <dgm:cxn modelId="{CD7BCBC8-A31C-4088-A674-8604A9F51B2B}" type="presParOf" srcId="{EAF03686-029E-4E55-ACC4-F9BBAE0CF6A3}" destId="{6D3C4FC9-E704-450C-AB07-EB1729DA5BE8}" srcOrd="2" destOrd="0" presId="urn:microsoft.com/office/officeart/2018/5/layout/IconCircleLabelList"/>
    <dgm:cxn modelId="{CA5A070D-0565-4BF9-8235-B8AB0078A070}" type="presParOf" srcId="{EAF03686-029E-4E55-ACC4-F9BBAE0CF6A3}" destId="{30A48A70-9D27-4F17-91C5-19A094CB0F93}" srcOrd="3" destOrd="0" presId="urn:microsoft.com/office/officeart/2018/5/layout/IconCircleLabelList"/>
    <dgm:cxn modelId="{AB44C622-A7D7-48E0-87D6-0C4963521624}" type="presParOf" srcId="{23704099-3DDC-4F49-9E3A-433AEE202241}" destId="{09A3C884-B94D-41EF-AD29-3BB853AC9F32}" srcOrd="1" destOrd="0" presId="urn:microsoft.com/office/officeart/2018/5/layout/IconCircleLabelList"/>
    <dgm:cxn modelId="{70407DF7-CE95-4E02-A5D4-C975D7C22B88}" type="presParOf" srcId="{23704099-3DDC-4F49-9E3A-433AEE202241}" destId="{C2BB2E3D-5451-4C9C-AE95-5B0083BFEEF3}" srcOrd="2" destOrd="0" presId="urn:microsoft.com/office/officeart/2018/5/layout/IconCircleLabelList"/>
    <dgm:cxn modelId="{FEC5806C-7B2D-44DE-9A41-04A970BE3339}" type="presParOf" srcId="{C2BB2E3D-5451-4C9C-AE95-5B0083BFEEF3}" destId="{7DEF7684-BD5B-4D7C-89B1-DA34E5200422}" srcOrd="0" destOrd="0" presId="urn:microsoft.com/office/officeart/2018/5/layout/IconCircleLabelList"/>
    <dgm:cxn modelId="{B24D7C07-619F-419A-AE27-3EB45D4A15CC}" type="presParOf" srcId="{C2BB2E3D-5451-4C9C-AE95-5B0083BFEEF3}" destId="{3CBA1022-8411-4DB9-ACA5-5C379556F2E9}" srcOrd="1" destOrd="0" presId="urn:microsoft.com/office/officeart/2018/5/layout/IconCircleLabelList"/>
    <dgm:cxn modelId="{D592D325-6B51-4C0E-B3CA-823D822BF3D6}" type="presParOf" srcId="{C2BB2E3D-5451-4C9C-AE95-5B0083BFEEF3}" destId="{C3BA4EDC-7D43-4461-9C73-0DBADBCA2150}" srcOrd="2" destOrd="0" presId="urn:microsoft.com/office/officeart/2018/5/layout/IconCircleLabelList"/>
    <dgm:cxn modelId="{33F05043-E8D1-4AB2-8A03-4E3138801C31}" type="presParOf" srcId="{C2BB2E3D-5451-4C9C-AE95-5B0083BFEEF3}" destId="{9C92F33F-B2CA-4B91-AE31-50B6040F2541}" srcOrd="3" destOrd="0" presId="urn:microsoft.com/office/officeart/2018/5/layout/IconCircleLabelList"/>
    <dgm:cxn modelId="{C920187A-220F-48E9-A360-0D6128A5842B}" type="presParOf" srcId="{23704099-3DDC-4F49-9E3A-433AEE202241}" destId="{E2F79D0B-112D-4DE1-945D-5166BF427E5A}" srcOrd="3" destOrd="0" presId="urn:microsoft.com/office/officeart/2018/5/layout/IconCircleLabelList"/>
    <dgm:cxn modelId="{B08E7FCE-5F96-4C67-9EA1-C11BC3CC6428}" type="presParOf" srcId="{23704099-3DDC-4F49-9E3A-433AEE202241}" destId="{7351AF69-358F-42A8-B986-EBE2E9BFAB52}" srcOrd="4" destOrd="0" presId="urn:microsoft.com/office/officeart/2018/5/layout/IconCircleLabelList"/>
    <dgm:cxn modelId="{257CA72D-B53B-41DB-B4E2-5E3E93923675}" type="presParOf" srcId="{7351AF69-358F-42A8-B986-EBE2E9BFAB52}" destId="{84EC245F-C804-4008-9580-DA356BFA9629}" srcOrd="0" destOrd="0" presId="urn:microsoft.com/office/officeart/2018/5/layout/IconCircleLabelList"/>
    <dgm:cxn modelId="{9151062D-5D6D-4CAF-9E99-C7A1777E1453}" type="presParOf" srcId="{7351AF69-358F-42A8-B986-EBE2E9BFAB52}" destId="{B49B3D11-2100-4258-953D-4600768D60AB}" srcOrd="1" destOrd="0" presId="urn:microsoft.com/office/officeart/2018/5/layout/IconCircleLabelList"/>
    <dgm:cxn modelId="{CB55B8FF-E0A1-4C5E-B036-504379E92261}" type="presParOf" srcId="{7351AF69-358F-42A8-B986-EBE2E9BFAB52}" destId="{77AF2BB3-7C0E-4A27-8BE7-B750B5E38F26}" srcOrd="2" destOrd="0" presId="urn:microsoft.com/office/officeart/2018/5/layout/IconCircleLabelList"/>
    <dgm:cxn modelId="{33AEE94A-2FA6-4F2A-8408-433BF8875648}" type="presParOf" srcId="{7351AF69-358F-42A8-B986-EBE2E9BFAB52}" destId="{DE2B3C5E-8405-4D7B-829B-5EBDC6DA7288}"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9967064-3B75-46D4-B4BB-3851E86A0BCB}"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lang="en-US"/>
        </a:p>
      </dgm:t>
    </dgm:pt>
    <dgm:pt modelId="{10A93C9A-195E-4975-A735-3070D37B35BA}">
      <dgm:prSet/>
      <dgm:spPr/>
      <dgm:t>
        <a:bodyPr/>
        <a:lstStyle/>
        <a:p>
          <a:r>
            <a:rPr lang="en-US"/>
            <a:t>Document is subject to revision, enhancement</a:t>
          </a:r>
        </a:p>
      </dgm:t>
    </dgm:pt>
    <dgm:pt modelId="{938E0F34-99D9-4325-849D-0075F8E4A1C9}" type="parTrans" cxnId="{1421E988-1F7A-4317-964E-B60BBE87CECF}">
      <dgm:prSet/>
      <dgm:spPr/>
      <dgm:t>
        <a:bodyPr/>
        <a:lstStyle/>
        <a:p>
          <a:endParaRPr lang="en-US"/>
        </a:p>
      </dgm:t>
    </dgm:pt>
    <dgm:pt modelId="{B3E51445-C6F2-4CE8-A5BC-20809601ED37}" type="sibTrans" cxnId="{1421E988-1F7A-4317-964E-B60BBE87CECF}">
      <dgm:prSet/>
      <dgm:spPr/>
      <dgm:t>
        <a:bodyPr/>
        <a:lstStyle/>
        <a:p>
          <a:endParaRPr lang="en-US"/>
        </a:p>
      </dgm:t>
    </dgm:pt>
    <dgm:pt modelId="{4E05B65F-4D37-437F-97A0-12A08E8A63D4}">
      <dgm:prSet/>
      <dgm:spPr/>
      <dgm:t>
        <a:bodyPr/>
        <a:lstStyle/>
        <a:p>
          <a:r>
            <a:rPr lang="en-US" dirty="0"/>
            <a:t>As needs or budgets change, </a:t>
          </a:r>
          <a:br>
            <a:rPr lang="en-US" dirty="0"/>
          </a:br>
          <a:r>
            <a:rPr lang="en-US" dirty="0"/>
            <a:t>plan changes</a:t>
          </a:r>
        </a:p>
      </dgm:t>
    </dgm:pt>
    <dgm:pt modelId="{58DD966A-3AF0-4D8C-8320-BC97B6F64012}" type="parTrans" cxnId="{34A9AF17-0F98-4F48-87A4-FF1D7A850476}">
      <dgm:prSet/>
      <dgm:spPr/>
      <dgm:t>
        <a:bodyPr/>
        <a:lstStyle/>
        <a:p>
          <a:endParaRPr lang="en-US"/>
        </a:p>
      </dgm:t>
    </dgm:pt>
    <dgm:pt modelId="{B5DE5E84-BA74-4433-8A8E-98BC69765CDC}" type="sibTrans" cxnId="{34A9AF17-0F98-4F48-87A4-FF1D7A850476}">
      <dgm:prSet/>
      <dgm:spPr/>
      <dgm:t>
        <a:bodyPr/>
        <a:lstStyle/>
        <a:p>
          <a:endParaRPr lang="en-US"/>
        </a:p>
      </dgm:t>
    </dgm:pt>
    <dgm:pt modelId="{89ACDF3C-2C43-4174-857A-E484D0786269}">
      <dgm:prSet/>
      <dgm:spPr/>
      <dgm:t>
        <a:bodyPr/>
        <a:lstStyle/>
        <a:p>
          <a:r>
            <a:rPr lang="en-US"/>
            <a:t>Grounds committee can take this forward as a guide to future actions</a:t>
          </a:r>
        </a:p>
      </dgm:t>
    </dgm:pt>
    <dgm:pt modelId="{0814B201-7591-49FA-9E69-A401E823CC0F}" type="parTrans" cxnId="{E25BE545-9C74-4170-809F-A57C51624EDC}">
      <dgm:prSet/>
      <dgm:spPr/>
      <dgm:t>
        <a:bodyPr/>
        <a:lstStyle/>
        <a:p>
          <a:endParaRPr lang="en-US"/>
        </a:p>
      </dgm:t>
    </dgm:pt>
    <dgm:pt modelId="{DDF6A9A0-A4C0-4F30-840B-013278474A5B}" type="sibTrans" cxnId="{E25BE545-9C74-4170-809F-A57C51624EDC}">
      <dgm:prSet/>
      <dgm:spPr/>
      <dgm:t>
        <a:bodyPr/>
        <a:lstStyle/>
        <a:p>
          <a:endParaRPr lang="en-US"/>
        </a:p>
      </dgm:t>
    </dgm:pt>
    <dgm:pt modelId="{80B1002E-FF01-47DD-9246-BDEA6D712844}" type="pres">
      <dgm:prSet presAssocID="{09967064-3B75-46D4-B4BB-3851E86A0BCB}" presName="linear" presStyleCnt="0">
        <dgm:presLayoutVars>
          <dgm:animLvl val="lvl"/>
          <dgm:resizeHandles val="exact"/>
        </dgm:presLayoutVars>
      </dgm:prSet>
      <dgm:spPr/>
    </dgm:pt>
    <dgm:pt modelId="{56255F06-C9D8-45DA-9FB1-3A3ECF124439}" type="pres">
      <dgm:prSet presAssocID="{10A93C9A-195E-4975-A735-3070D37B35BA}" presName="parentText" presStyleLbl="node1" presStyleIdx="0" presStyleCnt="3">
        <dgm:presLayoutVars>
          <dgm:chMax val="0"/>
          <dgm:bulletEnabled val="1"/>
        </dgm:presLayoutVars>
      </dgm:prSet>
      <dgm:spPr/>
    </dgm:pt>
    <dgm:pt modelId="{2B800797-0AC2-4DA1-AE65-9C9500B0778F}" type="pres">
      <dgm:prSet presAssocID="{B3E51445-C6F2-4CE8-A5BC-20809601ED37}" presName="spacer" presStyleCnt="0"/>
      <dgm:spPr/>
    </dgm:pt>
    <dgm:pt modelId="{6450F767-A09F-4C73-BF53-646796360816}" type="pres">
      <dgm:prSet presAssocID="{4E05B65F-4D37-437F-97A0-12A08E8A63D4}" presName="parentText" presStyleLbl="node1" presStyleIdx="1" presStyleCnt="3">
        <dgm:presLayoutVars>
          <dgm:chMax val="0"/>
          <dgm:bulletEnabled val="1"/>
        </dgm:presLayoutVars>
      </dgm:prSet>
      <dgm:spPr/>
    </dgm:pt>
    <dgm:pt modelId="{2D4551B2-E6B1-4314-B3E3-31A094CB31D3}" type="pres">
      <dgm:prSet presAssocID="{B5DE5E84-BA74-4433-8A8E-98BC69765CDC}" presName="spacer" presStyleCnt="0"/>
      <dgm:spPr/>
    </dgm:pt>
    <dgm:pt modelId="{F55A144B-C402-480D-854B-71D35B8D68BD}" type="pres">
      <dgm:prSet presAssocID="{89ACDF3C-2C43-4174-857A-E484D0786269}" presName="parentText" presStyleLbl="node1" presStyleIdx="2" presStyleCnt="3">
        <dgm:presLayoutVars>
          <dgm:chMax val="0"/>
          <dgm:bulletEnabled val="1"/>
        </dgm:presLayoutVars>
      </dgm:prSet>
      <dgm:spPr/>
    </dgm:pt>
  </dgm:ptLst>
  <dgm:cxnLst>
    <dgm:cxn modelId="{34A9AF17-0F98-4F48-87A4-FF1D7A850476}" srcId="{09967064-3B75-46D4-B4BB-3851E86A0BCB}" destId="{4E05B65F-4D37-437F-97A0-12A08E8A63D4}" srcOrd="1" destOrd="0" parTransId="{58DD966A-3AF0-4D8C-8320-BC97B6F64012}" sibTransId="{B5DE5E84-BA74-4433-8A8E-98BC69765CDC}"/>
    <dgm:cxn modelId="{A425F31A-BD90-488F-A27D-1D69D2CF9C24}" type="presOf" srcId="{89ACDF3C-2C43-4174-857A-E484D0786269}" destId="{F55A144B-C402-480D-854B-71D35B8D68BD}" srcOrd="0" destOrd="0" presId="urn:microsoft.com/office/officeart/2005/8/layout/vList2"/>
    <dgm:cxn modelId="{E25BE545-9C74-4170-809F-A57C51624EDC}" srcId="{09967064-3B75-46D4-B4BB-3851E86A0BCB}" destId="{89ACDF3C-2C43-4174-857A-E484D0786269}" srcOrd="2" destOrd="0" parTransId="{0814B201-7591-49FA-9E69-A401E823CC0F}" sibTransId="{DDF6A9A0-A4C0-4F30-840B-013278474A5B}"/>
    <dgm:cxn modelId="{E8014846-1270-4A1D-B728-8AA86C161C4F}" type="presOf" srcId="{4E05B65F-4D37-437F-97A0-12A08E8A63D4}" destId="{6450F767-A09F-4C73-BF53-646796360816}" srcOrd="0" destOrd="0" presId="urn:microsoft.com/office/officeart/2005/8/layout/vList2"/>
    <dgm:cxn modelId="{1421E988-1F7A-4317-964E-B60BBE87CECF}" srcId="{09967064-3B75-46D4-B4BB-3851E86A0BCB}" destId="{10A93C9A-195E-4975-A735-3070D37B35BA}" srcOrd="0" destOrd="0" parTransId="{938E0F34-99D9-4325-849D-0075F8E4A1C9}" sibTransId="{B3E51445-C6F2-4CE8-A5BC-20809601ED37}"/>
    <dgm:cxn modelId="{80C29BDB-523F-4810-A0FB-C09ADF1D788A}" type="presOf" srcId="{09967064-3B75-46D4-B4BB-3851E86A0BCB}" destId="{80B1002E-FF01-47DD-9246-BDEA6D712844}" srcOrd="0" destOrd="0" presId="urn:microsoft.com/office/officeart/2005/8/layout/vList2"/>
    <dgm:cxn modelId="{E08737E0-52AC-48F1-AB89-7FE2088ADDDC}" type="presOf" srcId="{10A93C9A-195E-4975-A735-3070D37B35BA}" destId="{56255F06-C9D8-45DA-9FB1-3A3ECF124439}" srcOrd="0" destOrd="0" presId="urn:microsoft.com/office/officeart/2005/8/layout/vList2"/>
    <dgm:cxn modelId="{C217728C-BC89-4907-AD03-623ECCB22673}" type="presParOf" srcId="{80B1002E-FF01-47DD-9246-BDEA6D712844}" destId="{56255F06-C9D8-45DA-9FB1-3A3ECF124439}" srcOrd="0" destOrd="0" presId="urn:microsoft.com/office/officeart/2005/8/layout/vList2"/>
    <dgm:cxn modelId="{C0EA3548-1646-44C9-A879-BA0C8C8A80BE}" type="presParOf" srcId="{80B1002E-FF01-47DD-9246-BDEA6D712844}" destId="{2B800797-0AC2-4DA1-AE65-9C9500B0778F}" srcOrd="1" destOrd="0" presId="urn:microsoft.com/office/officeart/2005/8/layout/vList2"/>
    <dgm:cxn modelId="{EDCBDF14-A34B-4736-B002-DF5B0CBE6D32}" type="presParOf" srcId="{80B1002E-FF01-47DD-9246-BDEA6D712844}" destId="{6450F767-A09F-4C73-BF53-646796360816}" srcOrd="2" destOrd="0" presId="urn:microsoft.com/office/officeart/2005/8/layout/vList2"/>
    <dgm:cxn modelId="{566C29EA-DCB2-4FDC-9793-3FD3FF3F906B}" type="presParOf" srcId="{80B1002E-FF01-47DD-9246-BDEA6D712844}" destId="{2D4551B2-E6B1-4314-B3E3-31A094CB31D3}" srcOrd="3" destOrd="0" presId="urn:microsoft.com/office/officeart/2005/8/layout/vList2"/>
    <dgm:cxn modelId="{2EA5A79D-D186-456C-9DED-852DEAD8B1B5}" type="presParOf" srcId="{80B1002E-FF01-47DD-9246-BDEA6D712844}" destId="{F55A144B-C402-480D-854B-71D35B8D68BD}"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95BF931-5339-4F79-AA25-A700938CF1A4}" type="doc">
      <dgm:prSet loTypeId="urn:microsoft.com/office/officeart/2018/2/layout/IconVerticalSolidList" loCatId="icon" qsTypeId="urn:microsoft.com/office/officeart/2005/8/quickstyle/simple1" qsCatId="simple" csTypeId="urn:microsoft.com/office/officeart/2005/8/colors/accent3_2" csCatId="accent3" phldr="1"/>
      <dgm:spPr/>
      <dgm:t>
        <a:bodyPr/>
        <a:lstStyle/>
        <a:p>
          <a:endParaRPr lang="en-US"/>
        </a:p>
      </dgm:t>
    </dgm:pt>
    <dgm:pt modelId="{84D2F156-25C3-486D-B4F4-DDC1BAF08CC5}">
      <dgm:prSet/>
      <dgm:spPr/>
      <dgm:t>
        <a:bodyPr/>
        <a:lstStyle/>
        <a:p>
          <a:pPr>
            <a:lnSpc>
              <a:spcPct val="100000"/>
            </a:lnSpc>
          </a:pPr>
          <a:r>
            <a:rPr lang="en-US" dirty="0"/>
            <a:t>Long Range Plan</a:t>
          </a:r>
        </a:p>
      </dgm:t>
    </dgm:pt>
    <dgm:pt modelId="{2BE86816-E646-4D64-8A58-FEAAD8C82BFD}" type="parTrans" cxnId="{0965B52E-77E8-4E88-AE28-15359099D10F}">
      <dgm:prSet/>
      <dgm:spPr/>
      <dgm:t>
        <a:bodyPr/>
        <a:lstStyle/>
        <a:p>
          <a:endParaRPr lang="en-US"/>
        </a:p>
      </dgm:t>
    </dgm:pt>
    <dgm:pt modelId="{6C0968B8-40CE-4536-9336-2105769C3EFB}" type="sibTrans" cxnId="{0965B52E-77E8-4E88-AE28-15359099D10F}">
      <dgm:prSet/>
      <dgm:spPr/>
      <dgm:t>
        <a:bodyPr/>
        <a:lstStyle/>
        <a:p>
          <a:endParaRPr lang="en-US"/>
        </a:p>
      </dgm:t>
    </dgm:pt>
    <dgm:pt modelId="{3731B8B8-2D2D-4ADA-84B0-5535DBF9160E}">
      <dgm:prSet/>
      <dgm:spPr/>
      <dgm:t>
        <a:bodyPr/>
        <a:lstStyle/>
        <a:p>
          <a:pPr>
            <a:lnSpc>
              <a:spcPct val="100000"/>
            </a:lnSpc>
          </a:pPr>
          <a:r>
            <a:rPr lang="en-US" dirty="0"/>
            <a:t>Hydrologic Study</a:t>
          </a:r>
        </a:p>
      </dgm:t>
    </dgm:pt>
    <dgm:pt modelId="{B56922AD-20E5-4DBB-B74F-FF6F511FC66D}" type="parTrans" cxnId="{A22E2E7E-E74E-46B5-8FFD-6FA53FDD7536}">
      <dgm:prSet/>
      <dgm:spPr/>
      <dgm:t>
        <a:bodyPr/>
        <a:lstStyle/>
        <a:p>
          <a:endParaRPr lang="en-US"/>
        </a:p>
      </dgm:t>
    </dgm:pt>
    <dgm:pt modelId="{A08AA270-69C3-48D5-B707-C076EB22FB71}" type="sibTrans" cxnId="{A22E2E7E-E74E-46B5-8FFD-6FA53FDD7536}">
      <dgm:prSet/>
      <dgm:spPr/>
      <dgm:t>
        <a:bodyPr/>
        <a:lstStyle/>
        <a:p>
          <a:endParaRPr lang="en-US"/>
        </a:p>
      </dgm:t>
    </dgm:pt>
    <dgm:pt modelId="{441BBE44-55AB-4D0C-83F8-C08FC73E9152}">
      <dgm:prSet/>
      <dgm:spPr/>
      <dgm:t>
        <a:bodyPr/>
        <a:lstStyle/>
        <a:p>
          <a:pPr>
            <a:lnSpc>
              <a:spcPct val="100000"/>
            </a:lnSpc>
          </a:pPr>
          <a:r>
            <a:rPr lang="en-US" dirty="0"/>
            <a:t>Lake Treatment and current updates (Operating Plan) </a:t>
          </a:r>
        </a:p>
      </dgm:t>
    </dgm:pt>
    <dgm:pt modelId="{84A906BD-4D79-4B46-9DB1-97BE2EA8E304}" type="parTrans" cxnId="{7092D7D9-8046-4F43-A733-AC7850544317}">
      <dgm:prSet/>
      <dgm:spPr/>
      <dgm:t>
        <a:bodyPr/>
        <a:lstStyle/>
        <a:p>
          <a:endParaRPr lang="en-US"/>
        </a:p>
      </dgm:t>
    </dgm:pt>
    <dgm:pt modelId="{ED1C971E-7E62-4CA1-BC91-844199540039}" type="sibTrans" cxnId="{7092D7D9-8046-4F43-A733-AC7850544317}">
      <dgm:prSet/>
      <dgm:spPr/>
      <dgm:t>
        <a:bodyPr/>
        <a:lstStyle/>
        <a:p>
          <a:endParaRPr lang="en-US"/>
        </a:p>
      </dgm:t>
    </dgm:pt>
    <dgm:pt modelId="{3E59C8F8-1222-4E57-8AAB-FB4FE9131455}">
      <dgm:prSet/>
      <dgm:spPr/>
      <dgm:t>
        <a:bodyPr/>
        <a:lstStyle/>
        <a:p>
          <a:pPr>
            <a:lnSpc>
              <a:spcPct val="100000"/>
            </a:lnSpc>
          </a:pPr>
          <a:r>
            <a:rPr lang="en-US" dirty="0"/>
            <a:t>Current EAM Contract Addresses many issues</a:t>
          </a:r>
        </a:p>
      </dgm:t>
    </dgm:pt>
    <dgm:pt modelId="{D0C72F58-5C24-4406-BC16-A26288F93D07}" type="parTrans" cxnId="{97FCD37C-8B32-4D08-A9FB-2FEE5DDC75ED}">
      <dgm:prSet/>
      <dgm:spPr/>
      <dgm:t>
        <a:bodyPr/>
        <a:lstStyle/>
        <a:p>
          <a:endParaRPr lang="en-US"/>
        </a:p>
      </dgm:t>
    </dgm:pt>
    <dgm:pt modelId="{806F7679-5CBC-4DF6-A41A-89E96FEA9282}" type="sibTrans" cxnId="{97FCD37C-8B32-4D08-A9FB-2FEE5DDC75ED}">
      <dgm:prSet/>
      <dgm:spPr/>
      <dgm:t>
        <a:bodyPr/>
        <a:lstStyle/>
        <a:p>
          <a:endParaRPr lang="en-US"/>
        </a:p>
      </dgm:t>
    </dgm:pt>
    <dgm:pt modelId="{6FD104FA-B3FE-4E04-9E12-305C74587BA5}">
      <dgm:prSet/>
      <dgm:spPr/>
      <dgm:t>
        <a:bodyPr/>
        <a:lstStyle/>
        <a:p>
          <a:pPr>
            <a:lnSpc>
              <a:spcPct val="100000"/>
            </a:lnSpc>
          </a:pPr>
          <a:r>
            <a:rPr lang="en-US" dirty="0"/>
            <a:t>Budget Overview</a:t>
          </a:r>
        </a:p>
      </dgm:t>
    </dgm:pt>
    <dgm:pt modelId="{39634972-EC5F-4FCB-8A66-198E3D2CEDD4}" type="parTrans" cxnId="{BB8136CC-9507-4758-B061-C5DED641E5BF}">
      <dgm:prSet/>
      <dgm:spPr/>
      <dgm:t>
        <a:bodyPr/>
        <a:lstStyle/>
        <a:p>
          <a:endParaRPr lang="en-US"/>
        </a:p>
      </dgm:t>
    </dgm:pt>
    <dgm:pt modelId="{588C1DC3-B1EF-4AA1-B05F-7CD691C0FEE1}" type="sibTrans" cxnId="{BB8136CC-9507-4758-B061-C5DED641E5BF}">
      <dgm:prSet/>
      <dgm:spPr/>
      <dgm:t>
        <a:bodyPr/>
        <a:lstStyle/>
        <a:p>
          <a:endParaRPr lang="en-US"/>
        </a:p>
      </dgm:t>
    </dgm:pt>
    <dgm:pt modelId="{17E2FBA2-3FC5-43AD-82BA-F853C27AC0D8}">
      <dgm:prSet/>
      <dgm:spPr/>
      <dgm:t>
        <a:bodyPr/>
        <a:lstStyle/>
        <a:p>
          <a:pPr>
            <a:lnSpc>
              <a:spcPct val="100000"/>
            </a:lnSpc>
          </a:pPr>
          <a:r>
            <a:rPr lang="en-US" dirty="0"/>
            <a:t>How</a:t>
          </a:r>
          <a:r>
            <a:rPr lang="en-US" baseline="0" dirty="0"/>
            <a:t> we will move forward</a:t>
          </a:r>
          <a:endParaRPr lang="en-US" dirty="0"/>
        </a:p>
      </dgm:t>
    </dgm:pt>
    <dgm:pt modelId="{BADD478F-479C-4B00-9412-E8EF57ED7EA7}" type="parTrans" cxnId="{1BF91BB9-EE13-4824-83DF-065C0F0B6D7A}">
      <dgm:prSet/>
      <dgm:spPr/>
      <dgm:t>
        <a:bodyPr/>
        <a:lstStyle/>
        <a:p>
          <a:endParaRPr lang="en-US"/>
        </a:p>
      </dgm:t>
    </dgm:pt>
    <dgm:pt modelId="{6942F9DF-3F5A-44D1-8CA6-7255C318B0C3}" type="sibTrans" cxnId="{1BF91BB9-EE13-4824-83DF-065C0F0B6D7A}">
      <dgm:prSet/>
      <dgm:spPr/>
      <dgm:t>
        <a:bodyPr/>
        <a:lstStyle/>
        <a:p>
          <a:endParaRPr lang="en-US"/>
        </a:p>
      </dgm:t>
    </dgm:pt>
    <dgm:pt modelId="{B890CD85-E14E-2B4A-95AF-AA19E9B34B58}">
      <dgm:prSet/>
      <dgm:spPr/>
      <dgm:t>
        <a:bodyPr/>
        <a:lstStyle/>
        <a:p>
          <a:pPr>
            <a:lnSpc>
              <a:spcPct val="100000"/>
            </a:lnSpc>
          </a:pPr>
          <a:r>
            <a:rPr lang="en-US" dirty="0"/>
            <a:t>Shoreline Erosion</a:t>
          </a:r>
        </a:p>
      </dgm:t>
    </dgm:pt>
    <dgm:pt modelId="{FCFD2363-51E8-C94E-9366-E176EE4E0882}" type="parTrans" cxnId="{7A70AF63-B625-3545-9828-F058C8B04362}">
      <dgm:prSet/>
      <dgm:spPr/>
    </dgm:pt>
    <dgm:pt modelId="{76D7AAB9-AFA8-584A-9A07-7D4615CF16B2}" type="sibTrans" cxnId="{7A70AF63-B625-3545-9828-F058C8B04362}">
      <dgm:prSet/>
      <dgm:spPr/>
    </dgm:pt>
    <dgm:pt modelId="{BE6DB6BC-9EF8-4271-B70B-BBA7DC44FA43}" type="pres">
      <dgm:prSet presAssocID="{D95BF931-5339-4F79-AA25-A700938CF1A4}" presName="root" presStyleCnt="0">
        <dgm:presLayoutVars>
          <dgm:dir/>
          <dgm:resizeHandles val="exact"/>
        </dgm:presLayoutVars>
      </dgm:prSet>
      <dgm:spPr/>
    </dgm:pt>
    <dgm:pt modelId="{9917B4A7-6C8E-4F4C-AB83-0F28B32E395D}" type="pres">
      <dgm:prSet presAssocID="{441BBE44-55AB-4D0C-83F8-C08FC73E9152}" presName="compNode" presStyleCnt="0"/>
      <dgm:spPr/>
    </dgm:pt>
    <dgm:pt modelId="{0A5771C5-BF6B-4F5F-85A3-F19DEBCB94E1}" type="pres">
      <dgm:prSet presAssocID="{441BBE44-55AB-4D0C-83F8-C08FC73E9152}" presName="bgRect" presStyleLbl="bgShp" presStyleIdx="0" presStyleCnt="3"/>
      <dgm:spPr/>
    </dgm:pt>
    <dgm:pt modelId="{26D32919-E585-40D2-AB48-372C0CB8E65D}" type="pres">
      <dgm:prSet presAssocID="{441BBE44-55AB-4D0C-83F8-C08FC73E9152}"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Fish"/>
        </a:ext>
      </dgm:extLst>
    </dgm:pt>
    <dgm:pt modelId="{7756B9E6-3047-42FB-B64C-EE307B132E71}" type="pres">
      <dgm:prSet presAssocID="{441BBE44-55AB-4D0C-83F8-C08FC73E9152}" presName="spaceRect" presStyleCnt="0"/>
      <dgm:spPr/>
    </dgm:pt>
    <dgm:pt modelId="{A07860D9-1EF4-489C-A436-E6F43879B6C7}" type="pres">
      <dgm:prSet presAssocID="{441BBE44-55AB-4D0C-83F8-C08FC73E9152}" presName="parTx" presStyleLbl="revTx" presStyleIdx="0" presStyleCnt="6">
        <dgm:presLayoutVars>
          <dgm:chMax val="0"/>
          <dgm:chPref val="0"/>
        </dgm:presLayoutVars>
      </dgm:prSet>
      <dgm:spPr/>
    </dgm:pt>
    <dgm:pt modelId="{19A9801D-7CDD-423F-A6EF-F8146AF82FE4}" type="pres">
      <dgm:prSet presAssocID="{441BBE44-55AB-4D0C-83F8-C08FC73E9152}" presName="desTx" presStyleLbl="revTx" presStyleIdx="1" presStyleCnt="6">
        <dgm:presLayoutVars/>
      </dgm:prSet>
      <dgm:spPr/>
    </dgm:pt>
    <dgm:pt modelId="{73AAB772-C0FD-4625-B8DC-210FCB369A9E}" type="pres">
      <dgm:prSet presAssocID="{ED1C971E-7E62-4CA1-BC91-844199540039}" presName="sibTrans" presStyleCnt="0"/>
      <dgm:spPr/>
    </dgm:pt>
    <dgm:pt modelId="{5C9C9BFD-5CA3-4401-814C-9B28EEF55F54}" type="pres">
      <dgm:prSet presAssocID="{84D2F156-25C3-486D-B4F4-DDC1BAF08CC5}" presName="compNode" presStyleCnt="0"/>
      <dgm:spPr/>
    </dgm:pt>
    <dgm:pt modelId="{B70BD565-DFF2-421A-855D-20873B135640}" type="pres">
      <dgm:prSet presAssocID="{84D2F156-25C3-486D-B4F4-DDC1BAF08CC5}" presName="bgRect" presStyleLbl="bgShp" presStyleIdx="1" presStyleCnt="3"/>
      <dgm:spPr/>
    </dgm:pt>
    <dgm:pt modelId="{2805DB51-EF96-4280-9B00-F6F535D37206}" type="pres">
      <dgm:prSet presAssocID="{84D2F156-25C3-486D-B4F4-DDC1BAF08CC5}"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Rainy scene"/>
        </a:ext>
      </dgm:extLst>
    </dgm:pt>
    <dgm:pt modelId="{C913CF35-DE6D-49C9-AC25-A3E91A7ED5BC}" type="pres">
      <dgm:prSet presAssocID="{84D2F156-25C3-486D-B4F4-DDC1BAF08CC5}" presName="spaceRect" presStyleCnt="0"/>
      <dgm:spPr/>
    </dgm:pt>
    <dgm:pt modelId="{7841E226-BE3A-4BD0-B807-D1C84A08FCB1}" type="pres">
      <dgm:prSet presAssocID="{84D2F156-25C3-486D-B4F4-DDC1BAF08CC5}" presName="parTx" presStyleLbl="revTx" presStyleIdx="2" presStyleCnt="6">
        <dgm:presLayoutVars>
          <dgm:chMax val="0"/>
          <dgm:chPref val="0"/>
        </dgm:presLayoutVars>
      </dgm:prSet>
      <dgm:spPr/>
    </dgm:pt>
    <dgm:pt modelId="{13C21B5D-3165-4230-A231-6A3D353533F4}" type="pres">
      <dgm:prSet presAssocID="{84D2F156-25C3-486D-B4F4-DDC1BAF08CC5}" presName="desTx" presStyleLbl="revTx" presStyleIdx="3" presStyleCnt="6">
        <dgm:presLayoutVars/>
      </dgm:prSet>
      <dgm:spPr/>
    </dgm:pt>
    <dgm:pt modelId="{54D9A66E-83CC-4F3B-9CFA-49505AC560CC}" type="pres">
      <dgm:prSet presAssocID="{6C0968B8-40CE-4536-9336-2105769C3EFB}" presName="sibTrans" presStyleCnt="0"/>
      <dgm:spPr/>
    </dgm:pt>
    <dgm:pt modelId="{036DAF5E-24B4-408B-8515-6567746F0DB9}" type="pres">
      <dgm:prSet presAssocID="{6FD104FA-B3FE-4E04-9E12-305C74587BA5}" presName="compNode" presStyleCnt="0"/>
      <dgm:spPr/>
    </dgm:pt>
    <dgm:pt modelId="{841AF090-9E8F-43DE-A570-182CE1B78D71}" type="pres">
      <dgm:prSet presAssocID="{6FD104FA-B3FE-4E04-9E12-305C74587BA5}" presName="bgRect" presStyleLbl="bgShp" presStyleIdx="2" presStyleCnt="3"/>
      <dgm:spPr/>
    </dgm:pt>
    <dgm:pt modelId="{08962797-6F81-4F4F-B2AA-609A3E00BEB5}" type="pres">
      <dgm:prSet presAssocID="{6FD104FA-B3FE-4E04-9E12-305C74587BA5}"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Sunrise"/>
        </a:ext>
      </dgm:extLst>
    </dgm:pt>
    <dgm:pt modelId="{935ED19D-00F3-42FE-93F9-11824F972042}" type="pres">
      <dgm:prSet presAssocID="{6FD104FA-B3FE-4E04-9E12-305C74587BA5}" presName="spaceRect" presStyleCnt="0"/>
      <dgm:spPr/>
    </dgm:pt>
    <dgm:pt modelId="{7F1471E5-6405-46C4-A6B7-2C3F9912436C}" type="pres">
      <dgm:prSet presAssocID="{6FD104FA-B3FE-4E04-9E12-305C74587BA5}" presName="parTx" presStyleLbl="revTx" presStyleIdx="4" presStyleCnt="6">
        <dgm:presLayoutVars>
          <dgm:chMax val="0"/>
          <dgm:chPref val="0"/>
        </dgm:presLayoutVars>
      </dgm:prSet>
      <dgm:spPr/>
    </dgm:pt>
    <dgm:pt modelId="{E3E46341-372C-4F82-990F-C38093AF8687}" type="pres">
      <dgm:prSet presAssocID="{6FD104FA-B3FE-4E04-9E12-305C74587BA5}" presName="desTx" presStyleLbl="revTx" presStyleIdx="5" presStyleCnt="6">
        <dgm:presLayoutVars/>
      </dgm:prSet>
      <dgm:spPr/>
    </dgm:pt>
  </dgm:ptLst>
  <dgm:cxnLst>
    <dgm:cxn modelId="{2184AD17-E959-F045-B413-23D135AC9550}" type="presOf" srcId="{3E59C8F8-1222-4E57-8AAB-FB4FE9131455}" destId="{19A9801D-7CDD-423F-A6EF-F8146AF82FE4}" srcOrd="0" destOrd="0" presId="urn:microsoft.com/office/officeart/2018/2/layout/IconVerticalSolidList"/>
    <dgm:cxn modelId="{356D7329-0C25-CC4B-B496-796F89399854}" type="presOf" srcId="{3731B8B8-2D2D-4ADA-84B0-5535DBF9160E}" destId="{13C21B5D-3165-4230-A231-6A3D353533F4}" srcOrd="0" destOrd="0" presId="urn:microsoft.com/office/officeart/2018/2/layout/IconVerticalSolidList"/>
    <dgm:cxn modelId="{0965B52E-77E8-4E88-AE28-15359099D10F}" srcId="{D95BF931-5339-4F79-AA25-A700938CF1A4}" destId="{84D2F156-25C3-486D-B4F4-DDC1BAF08CC5}" srcOrd="1" destOrd="0" parTransId="{2BE86816-E646-4D64-8A58-FEAAD8C82BFD}" sibTransId="{6C0968B8-40CE-4536-9336-2105769C3EFB}"/>
    <dgm:cxn modelId="{41458261-7E06-4048-8021-CE212195673D}" type="presOf" srcId="{6FD104FA-B3FE-4E04-9E12-305C74587BA5}" destId="{7F1471E5-6405-46C4-A6B7-2C3F9912436C}" srcOrd="0" destOrd="0" presId="urn:microsoft.com/office/officeart/2018/2/layout/IconVerticalSolidList"/>
    <dgm:cxn modelId="{7A70AF63-B625-3545-9828-F058C8B04362}" srcId="{84D2F156-25C3-486D-B4F4-DDC1BAF08CC5}" destId="{B890CD85-E14E-2B4A-95AF-AA19E9B34B58}" srcOrd="1" destOrd="0" parTransId="{FCFD2363-51E8-C94E-9366-E176EE4E0882}" sibTransId="{76D7AAB9-AFA8-584A-9A07-7D4615CF16B2}"/>
    <dgm:cxn modelId="{7E55CD66-36D5-4244-B657-1D8C084F8FC2}" type="presOf" srcId="{B890CD85-E14E-2B4A-95AF-AA19E9B34B58}" destId="{13C21B5D-3165-4230-A231-6A3D353533F4}" srcOrd="0" destOrd="1" presId="urn:microsoft.com/office/officeart/2018/2/layout/IconVerticalSolidList"/>
    <dgm:cxn modelId="{1F262F73-A312-4AD0-BCB2-B69599F81542}" type="presOf" srcId="{D95BF931-5339-4F79-AA25-A700938CF1A4}" destId="{BE6DB6BC-9EF8-4271-B70B-BBA7DC44FA43}" srcOrd="0" destOrd="0" presId="urn:microsoft.com/office/officeart/2018/2/layout/IconVerticalSolidList"/>
    <dgm:cxn modelId="{97FCD37C-8B32-4D08-A9FB-2FEE5DDC75ED}" srcId="{441BBE44-55AB-4D0C-83F8-C08FC73E9152}" destId="{3E59C8F8-1222-4E57-8AAB-FB4FE9131455}" srcOrd="0" destOrd="0" parTransId="{D0C72F58-5C24-4406-BC16-A26288F93D07}" sibTransId="{806F7679-5CBC-4DF6-A41A-89E96FEA9282}"/>
    <dgm:cxn modelId="{A22E2E7E-E74E-46B5-8FFD-6FA53FDD7536}" srcId="{84D2F156-25C3-486D-B4F4-DDC1BAF08CC5}" destId="{3731B8B8-2D2D-4ADA-84B0-5535DBF9160E}" srcOrd="0" destOrd="0" parTransId="{B56922AD-20E5-4DBB-B74F-FF6F511FC66D}" sibTransId="{A08AA270-69C3-48D5-B707-C076EB22FB71}"/>
    <dgm:cxn modelId="{9D96C183-86CC-C148-9B46-DDECA5487665}" type="presOf" srcId="{84D2F156-25C3-486D-B4F4-DDC1BAF08CC5}" destId="{7841E226-BE3A-4BD0-B807-D1C84A08FCB1}" srcOrd="0" destOrd="0" presId="urn:microsoft.com/office/officeart/2018/2/layout/IconVerticalSolidList"/>
    <dgm:cxn modelId="{01ED8F8C-17F1-AC4C-A3E8-8624C0B28637}" type="presOf" srcId="{17E2FBA2-3FC5-43AD-82BA-F853C27AC0D8}" destId="{E3E46341-372C-4F82-990F-C38093AF8687}" srcOrd="0" destOrd="0" presId="urn:microsoft.com/office/officeart/2018/2/layout/IconVerticalSolidList"/>
    <dgm:cxn modelId="{2E3626AF-E647-114D-87B0-63AB3A448715}" type="presOf" srcId="{441BBE44-55AB-4D0C-83F8-C08FC73E9152}" destId="{A07860D9-1EF4-489C-A436-E6F43879B6C7}" srcOrd="0" destOrd="0" presId="urn:microsoft.com/office/officeart/2018/2/layout/IconVerticalSolidList"/>
    <dgm:cxn modelId="{1BF91BB9-EE13-4824-83DF-065C0F0B6D7A}" srcId="{6FD104FA-B3FE-4E04-9E12-305C74587BA5}" destId="{17E2FBA2-3FC5-43AD-82BA-F853C27AC0D8}" srcOrd="0" destOrd="0" parTransId="{BADD478F-479C-4B00-9412-E8EF57ED7EA7}" sibTransId="{6942F9DF-3F5A-44D1-8CA6-7255C318B0C3}"/>
    <dgm:cxn modelId="{BB8136CC-9507-4758-B061-C5DED641E5BF}" srcId="{D95BF931-5339-4F79-AA25-A700938CF1A4}" destId="{6FD104FA-B3FE-4E04-9E12-305C74587BA5}" srcOrd="2" destOrd="0" parTransId="{39634972-EC5F-4FCB-8A66-198E3D2CEDD4}" sibTransId="{588C1DC3-B1EF-4AA1-B05F-7CD691C0FEE1}"/>
    <dgm:cxn modelId="{7092D7D9-8046-4F43-A733-AC7850544317}" srcId="{D95BF931-5339-4F79-AA25-A700938CF1A4}" destId="{441BBE44-55AB-4D0C-83F8-C08FC73E9152}" srcOrd="0" destOrd="0" parTransId="{84A906BD-4D79-4B46-9DB1-97BE2EA8E304}" sibTransId="{ED1C971E-7E62-4CA1-BC91-844199540039}"/>
    <dgm:cxn modelId="{3914ED0D-E39A-B041-9ED0-6D8AB92E92C9}" type="presParOf" srcId="{BE6DB6BC-9EF8-4271-B70B-BBA7DC44FA43}" destId="{9917B4A7-6C8E-4F4C-AB83-0F28B32E395D}" srcOrd="0" destOrd="0" presId="urn:microsoft.com/office/officeart/2018/2/layout/IconVerticalSolidList"/>
    <dgm:cxn modelId="{AF4D0F82-D5CB-CC4D-A5A9-3515D46F2686}" type="presParOf" srcId="{9917B4A7-6C8E-4F4C-AB83-0F28B32E395D}" destId="{0A5771C5-BF6B-4F5F-85A3-F19DEBCB94E1}" srcOrd="0" destOrd="0" presId="urn:microsoft.com/office/officeart/2018/2/layout/IconVerticalSolidList"/>
    <dgm:cxn modelId="{5B0B2559-0068-8A4D-BB52-1196C4B3CBE4}" type="presParOf" srcId="{9917B4A7-6C8E-4F4C-AB83-0F28B32E395D}" destId="{26D32919-E585-40D2-AB48-372C0CB8E65D}" srcOrd="1" destOrd="0" presId="urn:microsoft.com/office/officeart/2018/2/layout/IconVerticalSolidList"/>
    <dgm:cxn modelId="{FE824AC7-5486-A445-B1DF-F8ADF247ED80}" type="presParOf" srcId="{9917B4A7-6C8E-4F4C-AB83-0F28B32E395D}" destId="{7756B9E6-3047-42FB-B64C-EE307B132E71}" srcOrd="2" destOrd="0" presId="urn:microsoft.com/office/officeart/2018/2/layout/IconVerticalSolidList"/>
    <dgm:cxn modelId="{1F5F20A0-C038-234A-B3C9-F1C124D28CA2}" type="presParOf" srcId="{9917B4A7-6C8E-4F4C-AB83-0F28B32E395D}" destId="{A07860D9-1EF4-489C-A436-E6F43879B6C7}" srcOrd="3" destOrd="0" presId="urn:microsoft.com/office/officeart/2018/2/layout/IconVerticalSolidList"/>
    <dgm:cxn modelId="{EDAC8580-31FB-AA4E-A365-F3A650CE57DD}" type="presParOf" srcId="{9917B4A7-6C8E-4F4C-AB83-0F28B32E395D}" destId="{19A9801D-7CDD-423F-A6EF-F8146AF82FE4}" srcOrd="4" destOrd="0" presId="urn:microsoft.com/office/officeart/2018/2/layout/IconVerticalSolidList"/>
    <dgm:cxn modelId="{B2996E4D-0DB7-DE4E-AAF0-E0F005C6A5FE}" type="presParOf" srcId="{BE6DB6BC-9EF8-4271-B70B-BBA7DC44FA43}" destId="{73AAB772-C0FD-4625-B8DC-210FCB369A9E}" srcOrd="1" destOrd="0" presId="urn:microsoft.com/office/officeart/2018/2/layout/IconVerticalSolidList"/>
    <dgm:cxn modelId="{6051C3A0-1C5F-6E45-9E10-A5C305820540}" type="presParOf" srcId="{BE6DB6BC-9EF8-4271-B70B-BBA7DC44FA43}" destId="{5C9C9BFD-5CA3-4401-814C-9B28EEF55F54}" srcOrd="2" destOrd="0" presId="urn:microsoft.com/office/officeart/2018/2/layout/IconVerticalSolidList"/>
    <dgm:cxn modelId="{4D93910E-9818-6140-9B66-ED27CBA932ED}" type="presParOf" srcId="{5C9C9BFD-5CA3-4401-814C-9B28EEF55F54}" destId="{B70BD565-DFF2-421A-855D-20873B135640}" srcOrd="0" destOrd="0" presId="urn:microsoft.com/office/officeart/2018/2/layout/IconVerticalSolidList"/>
    <dgm:cxn modelId="{3976E521-F442-DD47-8CFB-334BD15C3F43}" type="presParOf" srcId="{5C9C9BFD-5CA3-4401-814C-9B28EEF55F54}" destId="{2805DB51-EF96-4280-9B00-F6F535D37206}" srcOrd="1" destOrd="0" presId="urn:microsoft.com/office/officeart/2018/2/layout/IconVerticalSolidList"/>
    <dgm:cxn modelId="{C2BA45D1-10D5-7645-8695-BCB4D02565A5}" type="presParOf" srcId="{5C9C9BFD-5CA3-4401-814C-9B28EEF55F54}" destId="{C913CF35-DE6D-49C9-AC25-A3E91A7ED5BC}" srcOrd="2" destOrd="0" presId="urn:microsoft.com/office/officeart/2018/2/layout/IconVerticalSolidList"/>
    <dgm:cxn modelId="{91D283B0-D6B2-0E4E-9407-39481BF2D434}" type="presParOf" srcId="{5C9C9BFD-5CA3-4401-814C-9B28EEF55F54}" destId="{7841E226-BE3A-4BD0-B807-D1C84A08FCB1}" srcOrd="3" destOrd="0" presId="urn:microsoft.com/office/officeart/2018/2/layout/IconVerticalSolidList"/>
    <dgm:cxn modelId="{5678C2CC-71CA-AA43-9630-80C592A3FBB0}" type="presParOf" srcId="{5C9C9BFD-5CA3-4401-814C-9B28EEF55F54}" destId="{13C21B5D-3165-4230-A231-6A3D353533F4}" srcOrd="4" destOrd="0" presId="urn:microsoft.com/office/officeart/2018/2/layout/IconVerticalSolidList"/>
    <dgm:cxn modelId="{FA899517-CDF3-C048-9F32-369B17C51308}" type="presParOf" srcId="{BE6DB6BC-9EF8-4271-B70B-BBA7DC44FA43}" destId="{54D9A66E-83CC-4F3B-9CFA-49505AC560CC}" srcOrd="3" destOrd="0" presId="urn:microsoft.com/office/officeart/2018/2/layout/IconVerticalSolidList"/>
    <dgm:cxn modelId="{6C91AC29-AA21-0346-B408-A7F767E18130}" type="presParOf" srcId="{BE6DB6BC-9EF8-4271-B70B-BBA7DC44FA43}" destId="{036DAF5E-24B4-408B-8515-6567746F0DB9}" srcOrd="4" destOrd="0" presId="urn:microsoft.com/office/officeart/2018/2/layout/IconVerticalSolidList"/>
    <dgm:cxn modelId="{5664D1B1-C5D0-4D4E-A344-23A9914BA2E3}" type="presParOf" srcId="{036DAF5E-24B4-408B-8515-6567746F0DB9}" destId="{841AF090-9E8F-43DE-A570-182CE1B78D71}" srcOrd="0" destOrd="0" presId="urn:microsoft.com/office/officeart/2018/2/layout/IconVerticalSolidList"/>
    <dgm:cxn modelId="{BF96FE62-B5EA-0649-8F55-4779B9828242}" type="presParOf" srcId="{036DAF5E-24B4-408B-8515-6567746F0DB9}" destId="{08962797-6F81-4F4F-B2AA-609A3E00BEB5}" srcOrd="1" destOrd="0" presId="urn:microsoft.com/office/officeart/2018/2/layout/IconVerticalSolidList"/>
    <dgm:cxn modelId="{F935DA7C-ABD2-D043-A4BA-787AD9D78755}" type="presParOf" srcId="{036DAF5E-24B4-408B-8515-6567746F0DB9}" destId="{935ED19D-00F3-42FE-93F9-11824F972042}" srcOrd="2" destOrd="0" presId="urn:microsoft.com/office/officeart/2018/2/layout/IconVerticalSolidList"/>
    <dgm:cxn modelId="{B51AE0C2-768B-EE46-BD2E-2ADA4D062F55}" type="presParOf" srcId="{036DAF5E-24B4-408B-8515-6567746F0DB9}" destId="{7F1471E5-6405-46C4-A6B7-2C3F9912436C}" srcOrd="3" destOrd="0" presId="urn:microsoft.com/office/officeart/2018/2/layout/IconVerticalSolidList"/>
    <dgm:cxn modelId="{E10CC7D8-81CE-C64A-9D0A-AA625403CAC2}" type="presParOf" srcId="{036DAF5E-24B4-408B-8515-6567746F0DB9}" destId="{E3E46341-372C-4F82-990F-C38093AF8687}" srcOrd="4"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B6FD48-7066-49A4-8B07-A6C67F3ED279}">
      <dsp:nvSpPr>
        <dsp:cNvPr id="0" name=""/>
        <dsp:cNvSpPr/>
      </dsp:nvSpPr>
      <dsp:spPr>
        <a:xfrm>
          <a:off x="0" y="6264"/>
          <a:ext cx="6096000" cy="886387"/>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4445655-FF48-44AE-9C72-9E6D3B9AB375}">
      <dsp:nvSpPr>
        <dsp:cNvPr id="0" name=""/>
        <dsp:cNvSpPr/>
      </dsp:nvSpPr>
      <dsp:spPr>
        <a:xfrm>
          <a:off x="268132" y="205701"/>
          <a:ext cx="487513" cy="487513"/>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7B6AF1B-45B9-451F-A632-994EC9499DB0}">
      <dsp:nvSpPr>
        <dsp:cNvPr id="0" name=""/>
        <dsp:cNvSpPr/>
      </dsp:nvSpPr>
      <dsp:spPr>
        <a:xfrm>
          <a:off x="1023777" y="6264"/>
          <a:ext cx="2743200" cy="8863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809" tIns="93809" rIns="93809" bIns="93809" numCol="1" spcCol="1270" anchor="ctr" anchorCtr="0">
          <a:noAutofit/>
        </a:bodyPr>
        <a:lstStyle/>
        <a:p>
          <a:pPr marL="0" lvl="0" indent="0" algn="l" defTabSz="755650">
            <a:lnSpc>
              <a:spcPct val="90000"/>
            </a:lnSpc>
            <a:spcBef>
              <a:spcPct val="0"/>
            </a:spcBef>
            <a:spcAft>
              <a:spcPct val="35000"/>
            </a:spcAft>
            <a:buNone/>
          </a:pPr>
          <a:r>
            <a:rPr lang="en-US" sz="1700" kern="1200"/>
            <a:t>Build on past successes from past boards/leadership</a:t>
          </a:r>
        </a:p>
      </dsp:txBody>
      <dsp:txXfrm>
        <a:off x="1023777" y="6264"/>
        <a:ext cx="2743200" cy="886387"/>
      </dsp:txXfrm>
    </dsp:sp>
    <dsp:sp modelId="{40EE7737-8F54-45D1-800E-9C1A21874608}">
      <dsp:nvSpPr>
        <dsp:cNvPr id="0" name=""/>
        <dsp:cNvSpPr/>
      </dsp:nvSpPr>
      <dsp:spPr>
        <a:xfrm>
          <a:off x="3766977" y="6264"/>
          <a:ext cx="2328021" cy="8863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809" tIns="93809" rIns="93809" bIns="93809" numCol="1" spcCol="1270" anchor="ctr" anchorCtr="0">
          <a:noAutofit/>
        </a:bodyPr>
        <a:lstStyle/>
        <a:p>
          <a:pPr marL="0" lvl="0" indent="0" algn="l" defTabSz="488950">
            <a:lnSpc>
              <a:spcPct val="90000"/>
            </a:lnSpc>
            <a:spcBef>
              <a:spcPct val="0"/>
            </a:spcBef>
            <a:spcAft>
              <a:spcPct val="35000"/>
            </a:spcAft>
            <a:buNone/>
          </a:pPr>
          <a:r>
            <a:rPr lang="en-US" sz="1100" kern="1200"/>
            <a:t>Archives – move to cloud storage – Need some help!!!</a:t>
          </a:r>
        </a:p>
      </dsp:txBody>
      <dsp:txXfrm>
        <a:off x="3766977" y="6264"/>
        <a:ext cx="2328021" cy="886387"/>
      </dsp:txXfrm>
    </dsp:sp>
    <dsp:sp modelId="{6C4F1B91-8797-4FAB-804F-9FC782F08E16}">
      <dsp:nvSpPr>
        <dsp:cNvPr id="0" name=""/>
        <dsp:cNvSpPr/>
      </dsp:nvSpPr>
      <dsp:spPr>
        <a:xfrm>
          <a:off x="0" y="1114248"/>
          <a:ext cx="6096000" cy="886387"/>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B87B6E-EBC2-4E3B-9C1A-066E42049C50}">
      <dsp:nvSpPr>
        <dsp:cNvPr id="0" name=""/>
        <dsp:cNvSpPr/>
      </dsp:nvSpPr>
      <dsp:spPr>
        <a:xfrm>
          <a:off x="268132" y="1313685"/>
          <a:ext cx="487513" cy="487513"/>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79C9232-5C4E-4D43-A88F-A1BC83D379BE}">
      <dsp:nvSpPr>
        <dsp:cNvPr id="0" name=""/>
        <dsp:cNvSpPr/>
      </dsp:nvSpPr>
      <dsp:spPr>
        <a:xfrm>
          <a:off x="1023777" y="1114248"/>
          <a:ext cx="2743200" cy="8863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809" tIns="93809" rIns="93809" bIns="93809" numCol="1" spcCol="1270" anchor="ctr" anchorCtr="0">
          <a:noAutofit/>
        </a:bodyPr>
        <a:lstStyle/>
        <a:p>
          <a:pPr marL="0" lvl="0" indent="0" algn="l" defTabSz="755650">
            <a:lnSpc>
              <a:spcPct val="90000"/>
            </a:lnSpc>
            <a:spcBef>
              <a:spcPct val="0"/>
            </a:spcBef>
            <a:spcAft>
              <a:spcPct val="35000"/>
            </a:spcAft>
            <a:buNone/>
          </a:pPr>
          <a:r>
            <a:rPr lang="en-US" sz="1700" kern="1200"/>
            <a:t>Position for the future	</a:t>
          </a:r>
        </a:p>
      </dsp:txBody>
      <dsp:txXfrm>
        <a:off x="1023777" y="1114248"/>
        <a:ext cx="2743200" cy="886387"/>
      </dsp:txXfrm>
    </dsp:sp>
    <dsp:sp modelId="{B001C74C-7C6A-46A5-A758-13187224CC5C}">
      <dsp:nvSpPr>
        <dsp:cNvPr id="0" name=""/>
        <dsp:cNvSpPr/>
      </dsp:nvSpPr>
      <dsp:spPr>
        <a:xfrm>
          <a:off x="3766977" y="1114248"/>
          <a:ext cx="2328021" cy="8863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809" tIns="93809" rIns="93809" bIns="93809" numCol="1" spcCol="1270" anchor="ctr" anchorCtr="0">
          <a:noAutofit/>
        </a:bodyPr>
        <a:lstStyle/>
        <a:p>
          <a:pPr marL="0" lvl="0" indent="0" algn="l" defTabSz="488950">
            <a:lnSpc>
              <a:spcPct val="90000"/>
            </a:lnSpc>
            <a:spcBef>
              <a:spcPct val="0"/>
            </a:spcBef>
            <a:spcAft>
              <a:spcPct val="35000"/>
            </a:spcAft>
            <a:buNone/>
          </a:pPr>
          <a:r>
            <a:rPr lang="en-US" sz="1100" kern="1200"/>
            <a:t>2024 = 100 Years for TL</a:t>
          </a:r>
        </a:p>
      </dsp:txBody>
      <dsp:txXfrm>
        <a:off x="3766977" y="1114248"/>
        <a:ext cx="2328021" cy="886387"/>
      </dsp:txXfrm>
    </dsp:sp>
    <dsp:sp modelId="{40027147-F0CE-4F30-916C-4C2BF3A2E49E}">
      <dsp:nvSpPr>
        <dsp:cNvPr id="0" name=""/>
        <dsp:cNvSpPr/>
      </dsp:nvSpPr>
      <dsp:spPr>
        <a:xfrm>
          <a:off x="0" y="2222232"/>
          <a:ext cx="6096000" cy="154031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6426C56-8E76-437E-8E7B-8ABAFFB81846}">
      <dsp:nvSpPr>
        <dsp:cNvPr id="0" name=""/>
        <dsp:cNvSpPr/>
      </dsp:nvSpPr>
      <dsp:spPr>
        <a:xfrm>
          <a:off x="268132" y="2748635"/>
          <a:ext cx="487513" cy="487513"/>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55CD2BE-4457-49C0-B1CC-44A9D6CF3CF9}">
      <dsp:nvSpPr>
        <dsp:cNvPr id="0" name=""/>
        <dsp:cNvSpPr/>
      </dsp:nvSpPr>
      <dsp:spPr>
        <a:xfrm>
          <a:off x="1023777" y="2549198"/>
          <a:ext cx="2743200" cy="8863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809" tIns="93809" rIns="93809" bIns="93809" numCol="1" spcCol="1270" anchor="ctr" anchorCtr="0">
          <a:noAutofit/>
        </a:bodyPr>
        <a:lstStyle/>
        <a:p>
          <a:pPr marL="0" lvl="0" indent="0" algn="l" defTabSz="755650">
            <a:lnSpc>
              <a:spcPct val="90000"/>
            </a:lnSpc>
            <a:spcBef>
              <a:spcPct val="0"/>
            </a:spcBef>
            <a:spcAft>
              <a:spcPct val="35000"/>
            </a:spcAft>
            <a:buNone/>
          </a:pPr>
          <a:r>
            <a:rPr lang="en-US" sz="1700" kern="1200"/>
            <a:t>Continued Collaboration with </a:t>
          </a:r>
          <a:r>
            <a:rPr lang="en-US" sz="1700" kern="1200" err="1"/>
            <a:t>VOTL</a:t>
          </a:r>
          <a:endParaRPr lang="en-US" sz="1700" kern="1200"/>
        </a:p>
      </dsp:txBody>
      <dsp:txXfrm>
        <a:off x="1023777" y="2549198"/>
        <a:ext cx="2743200" cy="886387"/>
      </dsp:txXfrm>
    </dsp:sp>
    <dsp:sp modelId="{824C7C03-6572-4E01-BDAF-AD6956DD9916}">
      <dsp:nvSpPr>
        <dsp:cNvPr id="0" name=""/>
        <dsp:cNvSpPr/>
      </dsp:nvSpPr>
      <dsp:spPr>
        <a:xfrm>
          <a:off x="3766977" y="2549198"/>
          <a:ext cx="2328021" cy="8863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809" tIns="93809" rIns="93809" bIns="93809" numCol="1" spcCol="1270" anchor="ctr" anchorCtr="0">
          <a:noAutofit/>
        </a:bodyPr>
        <a:lstStyle/>
        <a:p>
          <a:pPr marL="0" lvl="0" indent="0" algn="l" defTabSz="488950">
            <a:lnSpc>
              <a:spcPct val="90000"/>
            </a:lnSpc>
            <a:spcBef>
              <a:spcPct val="0"/>
            </a:spcBef>
            <a:spcAft>
              <a:spcPct val="35000"/>
            </a:spcAft>
            <a:buNone/>
          </a:pPr>
          <a:r>
            <a:rPr lang="en-US" sz="1100" kern="1200" dirty="0"/>
            <a:t>Hydrology Study… and anything to do with Grounds and Lakes</a:t>
          </a:r>
        </a:p>
        <a:p>
          <a:pPr marL="0" lvl="0" indent="0" algn="l" defTabSz="488950">
            <a:lnSpc>
              <a:spcPct val="90000"/>
            </a:lnSpc>
            <a:spcBef>
              <a:spcPct val="0"/>
            </a:spcBef>
            <a:spcAft>
              <a:spcPct val="35000"/>
            </a:spcAft>
            <a:buNone/>
          </a:pPr>
          <a:r>
            <a:rPr lang="en-US" sz="1100" kern="1200"/>
            <a:t>Collaborative Communication</a:t>
          </a:r>
        </a:p>
        <a:p>
          <a:pPr marL="0" lvl="0" indent="0" algn="l" defTabSz="488950">
            <a:lnSpc>
              <a:spcPct val="90000"/>
            </a:lnSpc>
            <a:spcBef>
              <a:spcPct val="0"/>
            </a:spcBef>
            <a:spcAft>
              <a:spcPct val="35000"/>
            </a:spcAft>
            <a:buNone/>
          </a:pPr>
          <a:r>
            <a:rPr lang="en-US" sz="1100" kern="1200"/>
            <a:t>Tree Programs</a:t>
          </a:r>
        </a:p>
        <a:p>
          <a:pPr marL="0" lvl="0" indent="0" algn="l" defTabSz="488950">
            <a:lnSpc>
              <a:spcPct val="90000"/>
            </a:lnSpc>
            <a:spcBef>
              <a:spcPct val="0"/>
            </a:spcBef>
            <a:spcAft>
              <a:spcPct val="35000"/>
            </a:spcAft>
            <a:buNone/>
          </a:pPr>
          <a:r>
            <a:rPr lang="en-US" sz="1100" kern="1200"/>
            <a:t>100 Year Celebration</a:t>
          </a:r>
        </a:p>
        <a:p>
          <a:pPr marL="0" lvl="0" indent="0" algn="l" defTabSz="488950">
            <a:lnSpc>
              <a:spcPct val="90000"/>
            </a:lnSpc>
            <a:spcBef>
              <a:spcPct val="0"/>
            </a:spcBef>
            <a:spcAft>
              <a:spcPct val="35000"/>
            </a:spcAft>
            <a:buNone/>
          </a:pPr>
          <a:r>
            <a:rPr lang="en-US" sz="1100" kern="1200" dirty="0"/>
            <a:t>Storage…</a:t>
          </a:r>
        </a:p>
      </dsp:txBody>
      <dsp:txXfrm>
        <a:off x="3766977" y="2549198"/>
        <a:ext cx="2328021" cy="886387"/>
      </dsp:txXfrm>
    </dsp:sp>
    <dsp:sp modelId="{1CF81CDA-53EA-4B74-B216-5A0AC7DA056E}">
      <dsp:nvSpPr>
        <dsp:cNvPr id="0" name=""/>
        <dsp:cNvSpPr/>
      </dsp:nvSpPr>
      <dsp:spPr>
        <a:xfrm>
          <a:off x="0" y="3984148"/>
          <a:ext cx="6096000" cy="886387"/>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7BB004A-BFB5-47D0-8671-86BB9571F26C}">
      <dsp:nvSpPr>
        <dsp:cNvPr id="0" name=""/>
        <dsp:cNvSpPr/>
      </dsp:nvSpPr>
      <dsp:spPr>
        <a:xfrm>
          <a:off x="268132" y="4183585"/>
          <a:ext cx="487513" cy="487513"/>
        </a:xfrm>
        <a:prstGeom prst="rect">
          <a:avLst/>
        </a:prstGeom>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60D8D3E-C8BC-4DDB-885D-3B0D13862A93}">
      <dsp:nvSpPr>
        <dsp:cNvPr id="0" name=""/>
        <dsp:cNvSpPr/>
      </dsp:nvSpPr>
      <dsp:spPr>
        <a:xfrm>
          <a:off x="1023777" y="3984148"/>
          <a:ext cx="2743200" cy="8863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809" tIns="93809" rIns="93809" bIns="93809" numCol="1" spcCol="1270" anchor="ctr" anchorCtr="0">
          <a:noAutofit/>
        </a:bodyPr>
        <a:lstStyle/>
        <a:p>
          <a:pPr marL="0" lvl="0" indent="0" algn="l" defTabSz="755650">
            <a:lnSpc>
              <a:spcPct val="90000"/>
            </a:lnSpc>
            <a:spcBef>
              <a:spcPct val="0"/>
            </a:spcBef>
            <a:spcAft>
              <a:spcPct val="35000"/>
            </a:spcAft>
            <a:buNone/>
          </a:pPr>
          <a:r>
            <a:rPr lang="en-US" sz="1700" kern="1200"/>
            <a:t>Continue to Build the Team </a:t>
          </a:r>
        </a:p>
      </dsp:txBody>
      <dsp:txXfrm>
        <a:off x="1023777" y="3984148"/>
        <a:ext cx="2743200" cy="886387"/>
      </dsp:txXfrm>
    </dsp:sp>
    <dsp:sp modelId="{4AD24353-5691-4EDF-B472-5F502B0E56E5}">
      <dsp:nvSpPr>
        <dsp:cNvPr id="0" name=""/>
        <dsp:cNvSpPr/>
      </dsp:nvSpPr>
      <dsp:spPr>
        <a:xfrm>
          <a:off x="3766977" y="3984148"/>
          <a:ext cx="2328021" cy="8863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809" tIns="93809" rIns="93809" bIns="93809" numCol="1" spcCol="1270" anchor="ctr" anchorCtr="0">
          <a:noAutofit/>
        </a:bodyPr>
        <a:lstStyle/>
        <a:p>
          <a:pPr marL="0" lvl="0" indent="0" algn="l" defTabSz="488950">
            <a:lnSpc>
              <a:spcPct val="90000"/>
            </a:lnSpc>
            <a:spcBef>
              <a:spcPct val="0"/>
            </a:spcBef>
            <a:spcAft>
              <a:spcPct val="35000"/>
            </a:spcAft>
            <a:buNone/>
          </a:pPr>
          <a:r>
            <a:rPr lang="en-US" sz="1100" kern="1200"/>
            <a:t>Understand our Demographics</a:t>
          </a:r>
        </a:p>
        <a:p>
          <a:pPr marL="0" lvl="0" indent="0" algn="l" defTabSz="488950">
            <a:lnSpc>
              <a:spcPct val="90000"/>
            </a:lnSpc>
            <a:spcBef>
              <a:spcPct val="0"/>
            </a:spcBef>
            <a:spcAft>
              <a:spcPct val="35000"/>
            </a:spcAft>
            <a:buNone/>
          </a:pPr>
          <a:r>
            <a:rPr lang="en-US" sz="1100" kern="1200"/>
            <a:t>Cultivate our diverse talent</a:t>
          </a:r>
        </a:p>
        <a:p>
          <a:pPr marL="0" lvl="0" indent="0" algn="l" defTabSz="488950">
            <a:lnSpc>
              <a:spcPct val="90000"/>
            </a:lnSpc>
            <a:spcBef>
              <a:spcPct val="0"/>
            </a:spcBef>
            <a:spcAft>
              <a:spcPct val="35000"/>
            </a:spcAft>
            <a:buNone/>
          </a:pPr>
          <a:r>
            <a:rPr lang="en-US" sz="1100" kern="1200" dirty="0"/>
            <a:t>Continuous transition – Committees and 2-year terms</a:t>
          </a:r>
        </a:p>
      </dsp:txBody>
      <dsp:txXfrm>
        <a:off x="3766977" y="3984148"/>
        <a:ext cx="2328021" cy="8863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7141E4-190A-4D25-89F0-9A8C98EF6FB4}">
      <dsp:nvSpPr>
        <dsp:cNvPr id="0" name=""/>
        <dsp:cNvSpPr/>
      </dsp:nvSpPr>
      <dsp:spPr>
        <a:xfrm>
          <a:off x="410463" y="961162"/>
          <a:ext cx="665244" cy="66524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4FC02C1-30E8-4DC9-89AC-ADB816AFCADC}">
      <dsp:nvSpPr>
        <dsp:cNvPr id="0" name=""/>
        <dsp:cNvSpPr/>
      </dsp:nvSpPr>
      <dsp:spPr>
        <a:xfrm>
          <a:off x="3925" y="1720736"/>
          <a:ext cx="1478320" cy="5913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pPr>
          <a:r>
            <a:rPr lang="en-US" sz="1600" kern="1200" dirty="0"/>
            <a:t>Hired 12 lifeguards initially – more over the summer</a:t>
          </a:r>
        </a:p>
      </dsp:txBody>
      <dsp:txXfrm>
        <a:off x="3925" y="1720736"/>
        <a:ext cx="1478320" cy="591328"/>
      </dsp:txXfrm>
    </dsp:sp>
    <dsp:sp modelId="{253B930D-2484-48F9-AABA-A76DE56B757D}">
      <dsp:nvSpPr>
        <dsp:cNvPr id="0" name=""/>
        <dsp:cNvSpPr/>
      </dsp:nvSpPr>
      <dsp:spPr>
        <a:xfrm>
          <a:off x="2147489" y="961162"/>
          <a:ext cx="665244" cy="66524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D4D79C2-073A-4A70-8365-43F02201AE53}">
      <dsp:nvSpPr>
        <dsp:cNvPr id="0" name=""/>
        <dsp:cNvSpPr/>
      </dsp:nvSpPr>
      <dsp:spPr>
        <a:xfrm>
          <a:off x="1740951" y="1720736"/>
          <a:ext cx="1478320" cy="5913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pPr>
          <a:r>
            <a:rPr lang="en-US" sz="1600" kern="1200" dirty="0"/>
            <a:t>100% mandatory member tag check </a:t>
          </a:r>
          <a:br>
            <a:rPr lang="en-US" sz="1600" kern="1200" dirty="0"/>
          </a:br>
          <a:r>
            <a:rPr lang="en-US" sz="1600" kern="1200" dirty="0"/>
            <a:t>(no exceptions)</a:t>
          </a:r>
        </a:p>
      </dsp:txBody>
      <dsp:txXfrm>
        <a:off x="1740951" y="1720736"/>
        <a:ext cx="1478320" cy="591328"/>
      </dsp:txXfrm>
    </dsp:sp>
    <dsp:sp modelId="{F90D8313-7B54-4215-91BC-AC895D4F5390}">
      <dsp:nvSpPr>
        <dsp:cNvPr id="0" name=""/>
        <dsp:cNvSpPr/>
      </dsp:nvSpPr>
      <dsp:spPr>
        <a:xfrm>
          <a:off x="3884516" y="961162"/>
          <a:ext cx="665244" cy="66524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E4CB3D2-B2D3-41CA-B76C-FEBCFA78FABF}">
      <dsp:nvSpPr>
        <dsp:cNvPr id="0" name=""/>
        <dsp:cNvSpPr/>
      </dsp:nvSpPr>
      <dsp:spPr>
        <a:xfrm>
          <a:off x="3477978" y="1720736"/>
          <a:ext cx="1478320" cy="5913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pPr>
          <a:r>
            <a:rPr lang="en-US" sz="1600" kern="1200" dirty="0"/>
            <a:t>Implemented and enforced COVID policies</a:t>
          </a:r>
        </a:p>
      </dsp:txBody>
      <dsp:txXfrm>
        <a:off x="3477978" y="1720736"/>
        <a:ext cx="1478320" cy="591328"/>
      </dsp:txXfrm>
    </dsp:sp>
    <dsp:sp modelId="{3EB6CDB7-F3E0-465C-AA57-B66CF24CA606}">
      <dsp:nvSpPr>
        <dsp:cNvPr id="0" name=""/>
        <dsp:cNvSpPr/>
      </dsp:nvSpPr>
      <dsp:spPr>
        <a:xfrm>
          <a:off x="5621542" y="961162"/>
          <a:ext cx="665244" cy="66524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2CC9D73-8393-4845-9C5B-A4D2DA0A9048}">
      <dsp:nvSpPr>
        <dsp:cNvPr id="0" name=""/>
        <dsp:cNvSpPr/>
      </dsp:nvSpPr>
      <dsp:spPr>
        <a:xfrm>
          <a:off x="5215004" y="1720736"/>
          <a:ext cx="1478320" cy="5913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pPr>
          <a:r>
            <a:rPr lang="en-US" sz="1600" kern="1200" dirty="0"/>
            <a:t>Two new rafts </a:t>
          </a:r>
          <a:br>
            <a:rPr lang="en-US" sz="1600" kern="1200" dirty="0"/>
          </a:br>
          <a:r>
            <a:rPr lang="en-US" sz="1600" kern="1200" dirty="0"/>
            <a:t>for the swimming area</a:t>
          </a:r>
        </a:p>
      </dsp:txBody>
      <dsp:txXfrm>
        <a:off x="5215004" y="1720736"/>
        <a:ext cx="1478320" cy="591328"/>
      </dsp:txXfrm>
    </dsp:sp>
    <dsp:sp modelId="{2E8D8C79-BF02-4205-B044-997C671A0816}">
      <dsp:nvSpPr>
        <dsp:cNvPr id="0" name=""/>
        <dsp:cNvSpPr/>
      </dsp:nvSpPr>
      <dsp:spPr>
        <a:xfrm>
          <a:off x="410463" y="2894563"/>
          <a:ext cx="665244" cy="66524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6E3F1E4-1F95-42B2-8192-160A7688040F}">
      <dsp:nvSpPr>
        <dsp:cNvPr id="0" name=""/>
        <dsp:cNvSpPr/>
      </dsp:nvSpPr>
      <dsp:spPr>
        <a:xfrm>
          <a:off x="3925" y="3616551"/>
          <a:ext cx="1478320" cy="5913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pPr>
          <a:r>
            <a:rPr lang="en-US" sz="1600" kern="1200" dirty="0"/>
            <a:t>All picnic tables and benches painted</a:t>
          </a:r>
        </a:p>
      </dsp:txBody>
      <dsp:txXfrm>
        <a:off x="3925" y="3616551"/>
        <a:ext cx="1478320" cy="591328"/>
      </dsp:txXfrm>
    </dsp:sp>
    <dsp:sp modelId="{99628708-6FA8-41B5-B7DD-01A9D40375CD}">
      <dsp:nvSpPr>
        <dsp:cNvPr id="0" name=""/>
        <dsp:cNvSpPr/>
      </dsp:nvSpPr>
      <dsp:spPr>
        <a:xfrm>
          <a:off x="2147489" y="2894563"/>
          <a:ext cx="665244" cy="66524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A279A71-EFBB-408B-A51C-8341876E4643}">
      <dsp:nvSpPr>
        <dsp:cNvPr id="0" name=""/>
        <dsp:cNvSpPr/>
      </dsp:nvSpPr>
      <dsp:spPr>
        <a:xfrm>
          <a:off x="1740951" y="3616551"/>
          <a:ext cx="1478320" cy="5913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pPr>
          <a:r>
            <a:rPr lang="en-US" sz="1600" kern="1200" dirty="0"/>
            <a:t>Tower Lakes Beach sign totally refurbished</a:t>
          </a:r>
        </a:p>
      </dsp:txBody>
      <dsp:txXfrm>
        <a:off x="1740951" y="3616551"/>
        <a:ext cx="1478320" cy="591328"/>
      </dsp:txXfrm>
    </dsp:sp>
    <dsp:sp modelId="{809A0AB1-04F1-4DED-B586-13C619B52985}">
      <dsp:nvSpPr>
        <dsp:cNvPr id="0" name=""/>
        <dsp:cNvSpPr/>
      </dsp:nvSpPr>
      <dsp:spPr>
        <a:xfrm>
          <a:off x="3884516" y="2894563"/>
          <a:ext cx="665244" cy="665244"/>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4CDA91E-9721-4219-8C44-F41AA5790198}">
      <dsp:nvSpPr>
        <dsp:cNvPr id="0" name=""/>
        <dsp:cNvSpPr/>
      </dsp:nvSpPr>
      <dsp:spPr>
        <a:xfrm>
          <a:off x="3477978" y="3616551"/>
          <a:ext cx="1478320" cy="5913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pPr>
          <a:r>
            <a:rPr lang="en-US" sz="1600" kern="1200" dirty="0"/>
            <a:t>Security system and motion-activated lights installed</a:t>
          </a:r>
        </a:p>
      </dsp:txBody>
      <dsp:txXfrm>
        <a:off x="3477978" y="3616551"/>
        <a:ext cx="1478320" cy="591328"/>
      </dsp:txXfrm>
    </dsp:sp>
    <dsp:sp modelId="{4ECC819F-B3BE-449E-8B11-13AC6548A4AF}">
      <dsp:nvSpPr>
        <dsp:cNvPr id="0" name=""/>
        <dsp:cNvSpPr/>
      </dsp:nvSpPr>
      <dsp:spPr>
        <a:xfrm>
          <a:off x="5621542" y="2894563"/>
          <a:ext cx="665244" cy="665244"/>
        </a:xfrm>
        <a:prstGeom prst="rect">
          <a:avLst/>
        </a:prstGeom>
        <a:blipFill>
          <a:blip xmlns:r="http://schemas.openxmlformats.org/officeDocument/2006/relationships"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712ACD5-233A-4957-9E8F-8A3DE50A887D}">
      <dsp:nvSpPr>
        <dsp:cNvPr id="0" name=""/>
        <dsp:cNvSpPr/>
      </dsp:nvSpPr>
      <dsp:spPr>
        <a:xfrm>
          <a:off x="5215004" y="3616551"/>
          <a:ext cx="1478320" cy="5913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pPr>
          <a:r>
            <a:rPr lang="en-US" sz="1600" kern="1200" dirty="0"/>
            <a:t>Guard Shack got a major end of season cleanup</a:t>
          </a:r>
        </a:p>
      </dsp:txBody>
      <dsp:txXfrm>
        <a:off x="5215004" y="3616551"/>
        <a:ext cx="1478320" cy="59132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E985D3-69CE-4501-81EE-8E64EEFA55E9}">
      <dsp:nvSpPr>
        <dsp:cNvPr id="0" name=""/>
        <dsp:cNvSpPr/>
      </dsp:nvSpPr>
      <dsp:spPr>
        <a:xfrm>
          <a:off x="384000" y="506308"/>
          <a:ext cx="1098000" cy="109800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522B30C-89A8-4D11-8793-5C7CB5BCAB3A}">
      <dsp:nvSpPr>
        <dsp:cNvPr id="0" name=""/>
        <dsp:cNvSpPr/>
      </dsp:nvSpPr>
      <dsp:spPr>
        <a:xfrm>
          <a:off x="618000" y="740308"/>
          <a:ext cx="630000" cy="63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0A48A70-9D27-4F17-91C5-19A094CB0F93}">
      <dsp:nvSpPr>
        <dsp:cNvPr id="0" name=""/>
        <dsp:cNvSpPr/>
      </dsp:nvSpPr>
      <dsp:spPr>
        <a:xfrm>
          <a:off x="33000" y="1946308"/>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en-US" sz="1500" kern="1200" cap="none" dirty="0"/>
            <a:t>Guard Shack roof to be pressure washed and shack painted</a:t>
          </a:r>
        </a:p>
      </dsp:txBody>
      <dsp:txXfrm>
        <a:off x="33000" y="1946308"/>
        <a:ext cx="1800000" cy="720000"/>
      </dsp:txXfrm>
    </dsp:sp>
    <dsp:sp modelId="{7DEF7684-BD5B-4D7C-89B1-DA34E5200422}">
      <dsp:nvSpPr>
        <dsp:cNvPr id="0" name=""/>
        <dsp:cNvSpPr/>
      </dsp:nvSpPr>
      <dsp:spPr>
        <a:xfrm>
          <a:off x="2499000" y="506308"/>
          <a:ext cx="1098000" cy="109800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CBA1022-8411-4DB9-ACA5-5C379556F2E9}">
      <dsp:nvSpPr>
        <dsp:cNvPr id="0" name=""/>
        <dsp:cNvSpPr/>
      </dsp:nvSpPr>
      <dsp:spPr>
        <a:xfrm>
          <a:off x="2733000" y="740308"/>
          <a:ext cx="630000" cy="63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C92F33F-B2CA-4B91-AE31-50B6040F2541}">
      <dsp:nvSpPr>
        <dsp:cNvPr id="0" name=""/>
        <dsp:cNvSpPr/>
      </dsp:nvSpPr>
      <dsp:spPr>
        <a:xfrm>
          <a:off x="2148000" y="1946308"/>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en-US" sz="1500" kern="1200" cap="none" dirty="0"/>
            <a:t>Additional umbrellas to be purchased for all picnic tables</a:t>
          </a:r>
        </a:p>
      </dsp:txBody>
      <dsp:txXfrm>
        <a:off x="2148000" y="1946308"/>
        <a:ext cx="1800000" cy="720000"/>
      </dsp:txXfrm>
    </dsp:sp>
    <dsp:sp modelId="{84EC245F-C804-4008-9580-DA356BFA9629}">
      <dsp:nvSpPr>
        <dsp:cNvPr id="0" name=""/>
        <dsp:cNvSpPr/>
      </dsp:nvSpPr>
      <dsp:spPr>
        <a:xfrm>
          <a:off x="4614000" y="506308"/>
          <a:ext cx="1098000" cy="109800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49B3D11-2100-4258-953D-4600768D60AB}">
      <dsp:nvSpPr>
        <dsp:cNvPr id="0" name=""/>
        <dsp:cNvSpPr/>
      </dsp:nvSpPr>
      <dsp:spPr>
        <a:xfrm>
          <a:off x="4848000" y="740308"/>
          <a:ext cx="630000" cy="6300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E2B3C5E-8405-4D7B-829B-5EBDC6DA7288}">
      <dsp:nvSpPr>
        <dsp:cNvPr id="0" name=""/>
        <dsp:cNvSpPr/>
      </dsp:nvSpPr>
      <dsp:spPr>
        <a:xfrm>
          <a:off x="4263000" y="1946308"/>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en-US" sz="1500" kern="1200" cap="none" dirty="0"/>
            <a:t>New swim area ropes and buoys</a:t>
          </a:r>
        </a:p>
      </dsp:txBody>
      <dsp:txXfrm>
        <a:off x="4263000" y="1946308"/>
        <a:ext cx="1800000" cy="720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255F06-C9D8-45DA-9FB1-3A3ECF124439}">
      <dsp:nvSpPr>
        <dsp:cNvPr id="0" name=""/>
        <dsp:cNvSpPr/>
      </dsp:nvSpPr>
      <dsp:spPr>
        <a:xfrm>
          <a:off x="0" y="346950"/>
          <a:ext cx="6096000" cy="1233179"/>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a:t>Document is subject to revision, enhancement</a:t>
          </a:r>
        </a:p>
      </dsp:txBody>
      <dsp:txXfrm>
        <a:off x="60199" y="407149"/>
        <a:ext cx="5975602" cy="1112781"/>
      </dsp:txXfrm>
    </dsp:sp>
    <dsp:sp modelId="{6450F767-A09F-4C73-BF53-646796360816}">
      <dsp:nvSpPr>
        <dsp:cNvPr id="0" name=""/>
        <dsp:cNvSpPr/>
      </dsp:nvSpPr>
      <dsp:spPr>
        <a:xfrm>
          <a:off x="0" y="1669410"/>
          <a:ext cx="6096000" cy="1233179"/>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dirty="0"/>
            <a:t>As needs or budgets change, </a:t>
          </a:r>
          <a:br>
            <a:rPr lang="en-US" sz="3100" kern="1200" dirty="0"/>
          </a:br>
          <a:r>
            <a:rPr lang="en-US" sz="3100" kern="1200" dirty="0"/>
            <a:t>plan changes</a:t>
          </a:r>
        </a:p>
      </dsp:txBody>
      <dsp:txXfrm>
        <a:off x="60199" y="1729609"/>
        <a:ext cx="5975602" cy="1112781"/>
      </dsp:txXfrm>
    </dsp:sp>
    <dsp:sp modelId="{F55A144B-C402-480D-854B-71D35B8D68BD}">
      <dsp:nvSpPr>
        <dsp:cNvPr id="0" name=""/>
        <dsp:cNvSpPr/>
      </dsp:nvSpPr>
      <dsp:spPr>
        <a:xfrm>
          <a:off x="0" y="2991870"/>
          <a:ext cx="6096000" cy="1233179"/>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a:t>Grounds committee can take this forward as a guide to future actions</a:t>
          </a:r>
        </a:p>
      </dsp:txBody>
      <dsp:txXfrm>
        <a:off x="60199" y="3052069"/>
        <a:ext cx="5975602" cy="111278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5771C5-BF6B-4F5F-85A3-F19DEBCB94E1}">
      <dsp:nvSpPr>
        <dsp:cNvPr id="0" name=""/>
        <dsp:cNvSpPr/>
      </dsp:nvSpPr>
      <dsp:spPr>
        <a:xfrm>
          <a:off x="0" y="558"/>
          <a:ext cx="6096000" cy="1305966"/>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6D32919-E585-40D2-AB48-372C0CB8E65D}">
      <dsp:nvSpPr>
        <dsp:cNvPr id="0" name=""/>
        <dsp:cNvSpPr/>
      </dsp:nvSpPr>
      <dsp:spPr>
        <a:xfrm>
          <a:off x="395054" y="294400"/>
          <a:ext cx="718281" cy="71828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07860D9-1EF4-489C-A436-E6F43879B6C7}">
      <dsp:nvSpPr>
        <dsp:cNvPr id="0" name=""/>
        <dsp:cNvSpPr/>
      </dsp:nvSpPr>
      <dsp:spPr>
        <a:xfrm>
          <a:off x="1508391" y="558"/>
          <a:ext cx="2743200" cy="1305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215" tIns="138215" rIns="138215" bIns="138215" numCol="1" spcCol="1270" anchor="ctr" anchorCtr="0">
          <a:noAutofit/>
        </a:bodyPr>
        <a:lstStyle/>
        <a:p>
          <a:pPr marL="0" lvl="0" indent="0" algn="l" defTabSz="977900">
            <a:lnSpc>
              <a:spcPct val="100000"/>
            </a:lnSpc>
            <a:spcBef>
              <a:spcPct val="0"/>
            </a:spcBef>
            <a:spcAft>
              <a:spcPct val="35000"/>
            </a:spcAft>
            <a:buNone/>
          </a:pPr>
          <a:r>
            <a:rPr lang="en-US" sz="2200" kern="1200" dirty="0"/>
            <a:t>Lake Treatment and current updates (Operating Plan) </a:t>
          </a:r>
        </a:p>
      </dsp:txBody>
      <dsp:txXfrm>
        <a:off x="1508391" y="558"/>
        <a:ext cx="2743200" cy="1305966"/>
      </dsp:txXfrm>
    </dsp:sp>
    <dsp:sp modelId="{19A9801D-7CDD-423F-A6EF-F8146AF82FE4}">
      <dsp:nvSpPr>
        <dsp:cNvPr id="0" name=""/>
        <dsp:cNvSpPr/>
      </dsp:nvSpPr>
      <dsp:spPr>
        <a:xfrm>
          <a:off x="4251591" y="558"/>
          <a:ext cx="1844408" cy="1305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215" tIns="138215" rIns="138215" bIns="138215" numCol="1" spcCol="1270" anchor="ctr" anchorCtr="0">
          <a:noAutofit/>
        </a:bodyPr>
        <a:lstStyle/>
        <a:p>
          <a:pPr marL="0" lvl="0" indent="0" algn="l" defTabSz="711200">
            <a:lnSpc>
              <a:spcPct val="100000"/>
            </a:lnSpc>
            <a:spcBef>
              <a:spcPct val="0"/>
            </a:spcBef>
            <a:spcAft>
              <a:spcPct val="35000"/>
            </a:spcAft>
            <a:buNone/>
          </a:pPr>
          <a:r>
            <a:rPr lang="en-US" sz="1600" kern="1200" dirty="0"/>
            <a:t>Current EAM Contract Addresses many issues</a:t>
          </a:r>
        </a:p>
      </dsp:txBody>
      <dsp:txXfrm>
        <a:off x="4251591" y="558"/>
        <a:ext cx="1844408" cy="1305966"/>
      </dsp:txXfrm>
    </dsp:sp>
    <dsp:sp modelId="{B70BD565-DFF2-421A-855D-20873B135640}">
      <dsp:nvSpPr>
        <dsp:cNvPr id="0" name=""/>
        <dsp:cNvSpPr/>
      </dsp:nvSpPr>
      <dsp:spPr>
        <a:xfrm>
          <a:off x="0" y="1633016"/>
          <a:ext cx="6096000" cy="1305966"/>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805DB51-EF96-4280-9B00-F6F535D37206}">
      <dsp:nvSpPr>
        <dsp:cNvPr id="0" name=""/>
        <dsp:cNvSpPr/>
      </dsp:nvSpPr>
      <dsp:spPr>
        <a:xfrm>
          <a:off x="395054" y="1926859"/>
          <a:ext cx="718281" cy="71828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841E226-BE3A-4BD0-B807-D1C84A08FCB1}">
      <dsp:nvSpPr>
        <dsp:cNvPr id="0" name=""/>
        <dsp:cNvSpPr/>
      </dsp:nvSpPr>
      <dsp:spPr>
        <a:xfrm>
          <a:off x="1508391" y="1633016"/>
          <a:ext cx="2743200" cy="1305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215" tIns="138215" rIns="138215" bIns="138215" numCol="1" spcCol="1270" anchor="ctr" anchorCtr="0">
          <a:noAutofit/>
        </a:bodyPr>
        <a:lstStyle/>
        <a:p>
          <a:pPr marL="0" lvl="0" indent="0" algn="l" defTabSz="977900">
            <a:lnSpc>
              <a:spcPct val="100000"/>
            </a:lnSpc>
            <a:spcBef>
              <a:spcPct val="0"/>
            </a:spcBef>
            <a:spcAft>
              <a:spcPct val="35000"/>
            </a:spcAft>
            <a:buNone/>
          </a:pPr>
          <a:r>
            <a:rPr lang="en-US" sz="2200" kern="1200" dirty="0"/>
            <a:t>Long Range Plan</a:t>
          </a:r>
        </a:p>
      </dsp:txBody>
      <dsp:txXfrm>
        <a:off x="1508391" y="1633016"/>
        <a:ext cx="2743200" cy="1305966"/>
      </dsp:txXfrm>
    </dsp:sp>
    <dsp:sp modelId="{13C21B5D-3165-4230-A231-6A3D353533F4}">
      <dsp:nvSpPr>
        <dsp:cNvPr id="0" name=""/>
        <dsp:cNvSpPr/>
      </dsp:nvSpPr>
      <dsp:spPr>
        <a:xfrm>
          <a:off x="4251591" y="1633016"/>
          <a:ext cx="1844408" cy="1305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215" tIns="138215" rIns="138215" bIns="138215" numCol="1" spcCol="1270" anchor="ctr" anchorCtr="0">
          <a:noAutofit/>
        </a:bodyPr>
        <a:lstStyle/>
        <a:p>
          <a:pPr marL="0" lvl="0" indent="0" algn="l" defTabSz="711200">
            <a:lnSpc>
              <a:spcPct val="100000"/>
            </a:lnSpc>
            <a:spcBef>
              <a:spcPct val="0"/>
            </a:spcBef>
            <a:spcAft>
              <a:spcPct val="35000"/>
            </a:spcAft>
            <a:buNone/>
          </a:pPr>
          <a:r>
            <a:rPr lang="en-US" sz="1600" kern="1200" dirty="0"/>
            <a:t>Hydrologic Study</a:t>
          </a:r>
        </a:p>
        <a:p>
          <a:pPr marL="0" lvl="0" indent="0" algn="l" defTabSz="711200">
            <a:lnSpc>
              <a:spcPct val="100000"/>
            </a:lnSpc>
            <a:spcBef>
              <a:spcPct val="0"/>
            </a:spcBef>
            <a:spcAft>
              <a:spcPct val="35000"/>
            </a:spcAft>
            <a:buNone/>
          </a:pPr>
          <a:r>
            <a:rPr lang="en-US" sz="1600" kern="1200" dirty="0"/>
            <a:t>Shoreline Erosion</a:t>
          </a:r>
        </a:p>
      </dsp:txBody>
      <dsp:txXfrm>
        <a:off x="4251591" y="1633016"/>
        <a:ext cx="1844408" cy="1305966"/>
      </dsp:txXfrm>
    </dsp:sp>
    <dsp:sp modelId="{841AF090-9E8F-43DE-A570-182CE1B78D71}">
      <dsp:nvSpPr>
        <dsp:cNvPr id="0" name=""/>
        <dsp:cNvSpPr/>
      </dsp:nvSpPr>
      <dsp:spPr>
        <a:xfrm>
          <a:off x="0" y="3265475"/>
          <a:ext cx="6096000" cy="1305966"/>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8962797-6F81-4F4F-B2AA-609A3E00BEB5}">
      <dsp:nvSpPr>
        <dsp:cNvPr id="0" name=""/>
        <dsp:cNvSpPr/>
      </dsp:nvSpPr>
      <dsp:spPr>
        <a:xfrm>
          <a:off x="395054" y="3559317"/>
          <a:ext cx="718281" cy="71828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F1471E5-6405-46C4-A6B7-2C3F9912436C}">
      <dsp:nvSpPr>
        <dsp:cNvPr id="0" name=""/>
        <dsp:cNvSpPr/>
      </dsp:nvSpPr>
      <dsp:spPr>
        <a:xfrm>
          <a:off x="1508391" y="3265475"/>
          <a:ext cx="2743200" cy="1305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215" tIns="138215" rIns="138215" bIns="138215" numCol="1" spcCol="1270" anchor="ctr" anchorCtr="0">
          <a:noAutofit/>
        </a:bodyPr>
        <a:lstStyle/>
        <a:p>
          <a:pPr marL="0" lvl="0" indent="0" algn="l" defTabSz="977900">
            <a:lnSpc>
              <a:spcPct val="100000"/>
            </a:lnSpc>
            <a:spcBef>
              <a:spcPct val="0"/>
            </a:spcBef>
            <a:spcAft>
              <a:spcPct val="35000"/>
            </a:spcAft>
            <a:buNone/>
          </a:pPr>
          <a:r>
            <a:rPr lang="en-US" sz="2200" kern="1200" dirty="0"/>
            <a:t>Budget Overview</a:t>
          </a:r>
        </a:p>
      </dsp:txBody>
      <dsp:txXfrm>
        <a:off x="1508391" y="3265475"/>
        <a:ext cx="2743200" cy="1305966"/>
      </dsp:txXfrm>
    </dsp:sp>
    <dsp:sp modelId="{E3E46341-372C-4F82-990F-C38093AF8687}">
      <dsp:nvSpPr>
        <dsp:cNvPr id="0" name=""/>
        <dsp:cNvSpPr/>
      </dsp:nvSpPr>
      <dsp:spPr>
        <a:xfrm>
          <a:off x="4251591" y="3265475"/>
          <a:ext cx="1844408" cy="1305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215" tIns="138215" rIns="138215" bIns="138215" numCol="1" spcCol="1270" anchor="ctr" anchorCtr="0">
          <a:noAutofit/>
        </a:bodyPr>
        <a:lstStyle/>
        <a:p>
          <a:pPr marL="0" lvl="0" indent="0" algn="l" defTabSz="711200">
            <a:lnSpc>
              <a:spcPct val="100000"/>
            </a:lnSpc>
            <a:spcBef>
              <a:spcPct val="0"/>
            </a:spcBef>
            <a:spcAft>
              <a:spcPct val="35000"/>
            </a:spcAft>
            <a:buNone/>
          </a:pPr>
          <a:r>
            <a:rPr lang="en-US" sz="1600" kern="1200" dirty="0"/>
            <a:t>How</a:t>
          </a:r>
          <a:r>
            <a:rPr lang="en-US" sz="1600" kern="1200" baseline="0" dirty="0"/>
            <a:t> we will move forward</a:t>
          </a:r>
          <a:endParaRPr lang="en-US" sz="1600" kern="1200" dirty="0"/>
        </a:p>
      </dsp:txBody>
      <dsp:txXfrm>
        <a:off x="4251591" y="3265475"/>
        <a:ext cx="1844408" cy="1305966"/>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3F23E3-8D60-40D4-A733-9FE34C392A9C}" type="datetimeFigureOut">
              <a:rPr lang="en-US" smtClean="0"/>
              <a:t>1/16/2021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CFE2C4-6722-470F-8245-5E62A15E62BE}" type="slidenum">
              <a:rPr lang="en-US" smtClean="0"/>
              <a:t>‹#›</a:t>
            </a:fld>
            <a:endParaRPr lang="en-US"/>
          </a:p>
        </p:txBody>
      </p:sp>
    </p:spTree>
    <p:extLst>
      <p:ext uri="{BB962C8B-B14F-4D97-AF65-F5344CB8AC3E}">
        <p14:creationId xmlns:p14="http://schemas.microsoft.com/office/powerpoint/2010/main" val="22609664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528036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0" name="Google Shape;10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35092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69611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2127377"/>
            <a:ext cx="10782300" cy="2756907"/>
          </a:xfrm>
        </p:spPr>
        <p:txBody>
          <a:bodyPr anchor="ctr" anchorCtr="0">
            <a:noAutofit/>
          </a:bodyPr>
          <a:lstStyle>
            <a:lvl1pPr algn="l">
              <a:lnSpc>
                <a:spcPct val="100000"/>
              </a:lnSpc>
              <a:defRPr sz="6600" spc="-120" baseline="0">
                <a:solidFill>
                  <a:srgbClr val="FFFFFF"/>
                </a:solidFill>
                <a:latin typeface="+mj-lt"/>
                <a:cs typeface="Calibri" panose="020F0502020204030204" pitchFamily="34" charset="0"/>
              </a:defRPr>
            </a:lvl1pPr>
          </a:lstStyle>
          <a:p>
            <a:r>
              <a:rPr lang="en-US" dirty="0"/>
              <a:t>Click to edit Master title style</a:t>
            </a:r>
          </a:p>
        </p:txBody>
      </p:sp>
      <p:sp>
        <p:nvSpPr>
          <p:cNvPr id="3" name="Subtitle 2"/>
          <p:cNvSpPr>
            <a:spLocks noGrp="1"/>
          </p:cNvSpPr>
          <p:nvPr>
            <p:ph type="subTitle" idx="1" hasCustomPrompt="1"/>
          </p:nvPr>
        </p:nvSpPr>
        <p:spPr>
          <a:xfrm>
            <a:off x="667512" y="5032308"/>
            <a:ext cx="9228201" cy="1187490"/>
          </a:xfrm>
        </p:spPr>
        <p:txBody>
          <a:bodyPr>
            <a:normAutofit/>
          </a:bodyPr>
          <a:lstStyle>
            <a:lvl1pPr marL="0" indent="0" algn="l">
              <a:buNone/>
              <a:defRPr sz="3200">
                <a:solidFill>
                  <a:schemeClr val="bg1">
                    <a:alpha val="50000"/>
                  </a:schemeClr>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add Committee Name</a:t>
            </a:r>
          </a:p>
        </p:txBody>
      </p:sp>
      <p:sp>
        <p:nvSpPr>
          <p:cNvPr id="10" name="Rectangle 9">
            <a:extLst>
              <a:ext uri="{FF2B5EF4-FFF2-40B4-BE49-F238E27FC236}">
                <a16:creationId xmlns:a16="http://schemas.microsoft.com/office/drawing/2014/main" id="{66A4BC65-6D4B-4D58-B7E0-C8D7FE064B0F}"/>
              </a:ext>
            </a:extLst>
          </p:cNvPr>
          <p:cNvSpPr/>
          <p:nvPr userDrawn="1"/>
        </p:nvSpPr>
        <p:spPr>
          <a:xfrm rot="10800000">
            <a:off x="0" y="454726"/>
            <a:ext cx="12192000" cy="1430057"/>
          </a:xfrm>
          <a:prstGeom prst="rect">
            <a:avLst/>
          </a:prstGeom>
          <a:gradFill>
            <a:gsLst>
              <a:gs pos="100000">
                <a:schemeClr val="accent1">
                  <a:lumMod val="40000"/>
                  <a:lumOff val="60000"/>
                </a:schemeClr>
              </a:gs>
              <a:gs pos="37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4B9B7E8F-12F8-4089-8A94-7ADD6400D80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7051" y="665796"/>
            <a:ext cx="3235667" cy="1016509"/>
          </a:xfrm>
          <a:prstGeom prst="rect">
            <a:avLst/>
          </a:prstGeom>
        </p:spPr>
      </p:pic>
      <p:pic>
        <p:nvPicPr>
          <p:cNvPr id="6" name="Picture 5" descr="Icon&#10;&#10;Description automatically generated">
            <a:extLst>
              <a:ext uri="{FF2B5EF4-FFF2-40B4-BE49-F238E27FC236}">
                <a16:creationId xmlns:a16="http://schemas.microsoft.com/office/drawing/2014/main" id="{8ABA8E50-95FF-441C-A288-0DF200B2E75F}"/>
              </a:ext>
            </a:extLst>
          </p:cNvPr>
          <p:cNvPicPr>
            <a:picLocks noChangeAspect="1"/>
          </p:cNvPicPr>
          <p:nvPr userDrawn="1"/>
        </p:nvPicPr>
        <p:blipFill>
          <a:blip r:embed="rId3"/>
          <a:stretch>
            <a:fillRect/>
          </a:stretch>
        </p:blipFill>
        <p:spPr>
          <a:xfrm>
            <a:off x="7130527" y="59516"/>
            <a:ext cx="4658375" cy="5953956"/>
          </a:xfrm>
          <a:prstGeom prst="rect">
            <a:avLst/>
          </a:prstGeom>
        </p:spPr>
      </p:pic>
      <p:sp>
        <p:nvSpPr>
          <p:cNvPr id="7" name="Date Placeholder 6"/>
          <p:cNvSpPr>
            <a:spLocks noGrp="1"/>
          </p:cNvSpPr>
          <p:nvPr>
            <p:ph type="dt" sz="half" idx="10"/>
          </p:nvPr>
        </p:nvSpPr>
        <p:spPr>
          <a:xfrm>
            <a:off x="685800" y="6412447"/>
            <a:ext cx="1051560" cy="228600"/>
          </a:xfrm>
        </p:spPr>
        <p:txBody>
          <a:bodyPr/>
          <a:lstStyle>
            <a:lvl1pPr>
              <a:defRPr>
                <a:solidFill>
                  <a:srgbClr val="FFFFFF">
                    <a:alpha val="80000"/>
                  </a:srgbClr>
                </a:solidFill>
              </a:defRPr>
            </a:lvl1pPr>
          </a:lstStyle>
          <a:p>
            <a:r>
              <a:rPr lang="en-US" dirty="0"/>
              <a:t>January 17, 2021</a:t>
            </a:r>
          </a:p>
        </p:txBody>
      </p:sp>
      <p:sp>
        <p:nvSpPr>
          <p:cNvPr id="8" name="Footer Placeholder 7"/>
          <p:cNvSpPr>
            <a:spLocks noGrp="1"/>
          </p:cNvSpPr>
          <p:nvPr>
            <p:ph type="ftr" sz="quarter" idx="11"/>
          </p:nvPr>
        </p:nvSpPr>
        <p:spPr>
          <a:xfrm>
            <a:off x="1748790" y="6412447"/>
            <a:ext cx="2594610" cy="228600"/>
          </a:xfrm>
        </p:spPr>
        <p:txBody>
          <a:bodyPr/>
          <a:lstStyle>
            <a:lvl1pPr>
              <a:defRPr>
                <a:solidFill>
                  <a:srgbClr val="FFFFFF">
                    <a:alpha val="80000"/>
                  </a:srgbClr>
                </a:solidFill>
              </a:defRPr>
            </a:lvl1pPr>
          </a:lstStyle>
          <a:p>
            <a:r>
              <a:rPr lang="en-US" dirty="0"/>
              <a:t>Annual Meeting</a:t>
            </a:r>
          </a:p>
        </p:txBody>
      </p:sp>
    </p:spTree>
    <p:extLst>
      <p:ext uri="{BB962C8B-B14F-4D97-AF65-F5344CB8AC3E}">
        <p14:creationId xmlns:p14="http://schemas.microsoft.com/office/powerpoint/2010/main" val="1531522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2498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userDrawn="1"/>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647700" y="762000"/>
            <a:ext cx="6637020" cy="5029200"/>
          </a:xfrm>
        </p:spPr>
        <p:txBody>
          <a:bodyPr/>
          <a:lstStyle>
            <a:lvl1pPr>
              <a:buFont typeface="Wingdings" panose="05000000000000000000" pitchFamily="2" charset="2"/>
              <a:buChar char="§"/>
              <a:defRPr sz="3200"/>
            </a:lvl1pPr>
            <a:lvl2pPr>
              <a:buFont typeface="Wingdings" panose="05000000000000000000" pitchFamily="2" charset="2"/>
              <a:buChar char="§"/>
              <a:defRPr sz="2800"/>
            </a:lvl2pPr>
            <a:lvl3pPr>
              <a:buFont typeface="Wingdings" panose="05000000000000000000" pitchFamily="2" charset="2"/>
              <a:buChar char="§"/>
              <a:defRPr sz="2400"/>
            </a:lvl3pPr>
            <a:lvl4pPr>
              <a:buFont typeface="Wingdings" panose="05000000000000000000" pitchFamily="2" charset="2"/>
              <a:buChar char="§"/>
              <a:defRPr sz="2000"/>
            </a:lvl4pPr>
            <a:lvl5pPr>
              <a:buFont typeface="Wingdings" panose="05000000000000000000" pitchFamily="2" charset="2"/>
              <a:buChar cha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chemeClr val="accent1">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a:t>Click to edit Master text styles</a:t>
            </a:r>
          </a:p>
        </p:txBody>
      </p:sp>
    </p:spTree>
    <p:extLst>
      <p:ext uri="{BB962C8B-B14F-4D97-AF65-F5344CB8AC3E}">
        <p14:creationId xmlns:p14="http://schemas.microsoft.com/office/powerpoint/2010/main" val="35425115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2192000" cy="5330952"/>
          </a:xfrm>
          <a:solidFill>
            <a:schemeClr val="accent1">
              <a:lumMod val="40000"/>
              <a:lumOff val="6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Tree>
    <p:extLst>
      <p:ext uri="{BB962C8B-B14F-4D97-AF65-F5344CB8AC3E}">
        <p14:creationId xmlns:p14="http://schemas.microsoft.com/office/powerpoint/2010/main" val="2381998593"/>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75728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0414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7224" y="499533"/>
            <a:ext cx="10772775" cy="1275292"/>
          </a:xfrm>
        </p:spPr>
        <p:txBody>
          <a:bodyPr/>
          <a:lstStyle>
            <a:lvl1pPr>
              <a:defRPr sz="4800" b="1" spc="-50" baseline="0">
                <a:solidFill>
                  <a:schemeClr val="tx2"/>
                </a:solidFill>
                <a:latin typeface="+mj-lt"/>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676656" y="1856301"/>
            <a:ext cx="10753725" cy="3921564"/>
          </a:xfrm>
        </p:spPr>
        <p:txBody>
          <a:bodyPr/>
          <a:lstStyle>
            <a:lvl1pPr marL="227013" indent="-227013">
              <a:buFont typeface="Wingdings" panose="05000000000000000000" pitchFamily="2" charset="2"/>
              <a:buChar char="§"/>
              <a:defRPr b="0">
                <a:solidFill>
                  <a:schemeClr val="accent1"/>
                </a:solidFill>
                <a:latin typeface="+mn-lt"/>
                <a:cs typeface="Calibri" panose="020F0502020204030204" pitchFamily="34" charset="0"/>
              </a:defRPr>
            </a:lvl1pPr>
            <a:lvl2pPr>
              <a:buFont typeface="Arial" panose="020B0604020202020204" pitchFamily="34" charset="0"/>
              <a:buChar char="•"/>
              <a:defRPr/>
            </a:lvl2pPr>
            <a:lvl3pPr marL="460375" indent="-211138">
              <a:buFont typeface="Wingdings" panose="05000000000000000000" pitchFamily="2" charset="2"/>
              <a:buChar char="§"/>
              <a:defRPr>
                <a:latin typeface="+mn-lt"/>
              </a:defRPr>
            </a:lvl3pPr>
            <a:lvl4pPr>
              <a:buFont typeface="Arial" panose="020B0604020202020204" pitchFamily="34" charset="0"/>
              <a:buChar char="•"/>
              <a:defRPr/>
            </a:lvl4pPr>
            <a:lvl5pPr marL="742950" indent="-230188">
              <a:buFont typeface="Wingdings" panose="05000000000000000000" pitchFamily="2" charset="2"/>
              <a:buChar char="§"/>
              <a:defRPr/>
            </a:lvl5pPr>
            <a:lvl6pPr marL="460375" indent="-228600">
              <a:buFont typeface="Wingdings" panose="05000000000000000000" pitchFamily="2" charset="2"/>
              <a:buChar char="§"/>
              <a:defRPr>
                <a:latin typeface="+mn-lt"/>
              </a:defRPr>
            </a:lvl6pPr>
            <a:lvl7pPr marL="1031875" indent="-228600">
              <a:buFont typeface="Wingdings" panose="05000000000000000000" pitchFamily="2" charset="2"/>
              <a:buChar char="§"/>
              <a:defRPr>
                <a:latin typeface="+mn-lt"/>
              </a:defRPr>
            </a:lvl7pPr>
            <a:lvl8pPr marL="1312863" indent="-228600">
              <a:buFont typeface="Wingdings" panose="05000000000000000000" pitchFamily="2" charset="2"/>
              <a:buChar char="§"/>
              <a:tabLst/>
              <a:defRPr>
                <a:latin typeface="+mn-lt"/>
              </a:defRPr>
            </a:lvl8pPr>
          </a:lstStyle>
          <a:p>
            <a:pPr lvl="0"/>
            <a:r>
              <a:rPr lang="en-US" dirty="0"/>
              <a:t>Click to edit Master text styles</a:t>
            </a:r>
          </a:p>
          <a:p>
            <a:pPr lvl="2"/>
            <a:r>
              <a:rPr lang="en-US" dirty="0"/>
              <a:t>Second level</a:t>
            </a:r>
          </a:p>
          <a:p>
            <a:pPr lvl="4"/>
            <a:r>
              <a:rPr lang="en-US" dirty="0"/>
              <a:t>Third level</a:t>
            </a:r>
          </a:p>
          <a:p>
            <a:pPr lvl="6"/>
            <a:r>
              <a:rPr lang="en-US" dirty="0"/>
              <a:t>Fourth level</a:t>
            </a:r>
          </a:p>
          <a:p>
            <a:pPr lvl="7"/>
            <a:r>
              <a:rPr lang="en-US" dirty="0"/>
              <a:t>Fifth level</a:t>
            </a:r>
          </a:p>
        </p:txBody>
      </p:sp>
    </p:spTree>
    <p:extLst>
      <p:ext uri="{BB962C8B-B14F-4D97-AF65-F5344CB8AC3E}">
        <p14:creationId xmlns:p14="http://schemas.microsoft.com/office/powerpoint/2010/main" val="3162369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7224" y="499533"/>
            <a:ext cx="10772775" cy="1275292"/>
          </a:xfrm>
        </p:spPr>
        <p:txBody>
          <a:bodyPr/>
          <a:lstStyle>
            <a:lvl1pPr>
              <a:defRPr sz="4800" b="1" spc="-50" baseline="0">
                <a:solidFill>
                  <a:schemeClr val="tx2"/>
                </a:solidFill>
                <a:latin typeface="+mj-lt"/>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676656" y="1856301"/>
            <a:ext cx="10753725" cy="3921564"/>
          </a:xfrm>
        </p:spPr>
        <p:txBody>
          <a:bodyPr/>
          <a:lstStyle>
            <a:lvl1pPr marL="227013" indent="-227013">
              <a:buFont typeface="Wingdings" panose="05000000000000000000" pitchFamily="2" charset="2"/>
              <a:buNone/>
              <a:defRPr b="1">
                <a:solidFill>
                  <a:schemeClr val="accent1"/>
                </a:solidFill>
                <a:latin typeface="+mn-lt"/>
                <a:cs typeface="Calibri" panose="020F0502020204030204" pitchFamily="34" charset="0"/>
              </a:defRPr>
            </a:lvl1pPr>
            <a:lvl2pPr>
              <a:buFont typeface="Arial" panose="020B0604020202020204" pitchFamily="34" charset="0"/>
              <a:buChar char="•"/>
              <a:defRPr/>
            </a:lvl2pPr>
            <a:lvl3pPr marL="460375" indent="-211138">
              <a:buFont typeface="Wingdings" panose="05000000000000000000" pitchFamily="2" charset="2"/>
              <a:buChar char="§"/>
              <a:defRPr>
                <a:latin typeface="+mn-lt"/>
              </a:defRPr>
            </a:lvl3pPr>
            <a:lvl4pPr>
              <a:buFont typeface="Arial" panose="020B0604020202020204" pitchFamily="34" charset="0"/>
              <a:buChar char="•"/>
              <a:defRPr/>
            </a:lvl4pPr>
            <a:lvl5pPr marL="742950" indent="-230188">
              <a:buFont typeface="Wingdings" panose="05000000000000000000" pitchFamily="2" charset="2"/>
              <a:buChar char="§"/>
              <a:defRPr/>
            </a:lvl5pPr>
            <a:lvl6pPr marL="460375" indent="-228600">
              <a:buFont typeface="Wingdings" panose="05000000000000000000" pitchFamily="2" charset="2"/>
              <a:buChar char="§"/>
              <a:defRPr>
                <a:latin typeface="+mn-lt"/>
              </a:defRPr>
            </a:lvl6pPr>
            <a:lvl7pPr marL="1031875" indent="-228600">
              <a:buFont typeface="Wingdings" panose="05000000000000000000" pitchFamily="2" charset="2"/>
              <a:buChar char="§"/>
              <a:defRPr>
                <a:latin typeface="+mn-lt"/>
              </a:defRPr>
            </a:lvl7pPr>
            <a:lvl8pPr marL="1312863" indent="-228600">
              <a:buFont typeface="Wingdings" panose="05000000000000000000" pitchFamily="2" charset="2"/>
              <a:buChar char="§"/>
              <a:tabLst/>
              <a:defRPr>
                <a:latin typeface="+mn-lt"/>
              </a:defRPr>
            </a:lvl8pPr>
          </a:lstStyle>
          <a:p>
            <a:pPr lvl="0"/>
            <a:r>
              <a:rPr lang="en-US" dirty="0"/>
              <a:t>Click to edit Master text styles</a:t>
            </a:r>
          </a:p>
          <a:p>
            <a:pPr lvl="2"/>
            <a:r>
              <a:rPr lang="en-US" dirty="0"/>
              <a:t>Second level</a:t>
            </a:r>
          </a:p>
          <a:p>
            <a:pPr lvl="4"/>
            <a:r>
              <a:rPr lang="en-US" dirty="0"/>
              <a:t>Third level</a:t>
            </a:r>
          </a:p>
          <a:p>
            <a:pPr lvl="6"/>
            <a:r>
              <a:rPr lang="en-US" dirty="0"/>
              <a:t>Fourth level</a:t>
            </a:r>
          </a:p>
          <a:p>
            <a:pPr lvl="7"/>
            <a:r>
              <a:rPr lang="en-US" dirty="0"/>
              <a:t>Fifth level</a:t>
            </a:r>
          </a:p>
        </p:txBody>
      </p:sp>
    </p:spTree>
    <p:extLst>
      <p:ext uri="{BB962C8B-B14F-4D97-AF65-F5344CB8AC3E}">
        <p14:creationId xmlns:p14="http://schemas.microsoft.com/office/powerpoint/2010/main" val="86674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7224" y="499533"/>
            <a:ext cx="10772775" cy="1275292"/>
          </a:xfrm>
        </p:spPr>
        <p:txBody>
          <a:bodyPr/>
          <a:lstStyle>
            <a:lvl1pPr>
              <a:defRPr sz="4800" b="1" spc="-50" baseline="0">
                <a:solidFill>
                  <a:schemeClr val="tx2"/>
                </a:solidFill>
                <a:latin typeface="+mj-lt"/>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676656" y="1856301"/>
            <a:ext cx="10753725" cy="3921564"/>
          </a:xfrm>
        </p:spPr>
        <p:txBody>
          <a:bodyPr/>
          <a:lstStyle>
            <a:lvl1pPr marL="227013" indent="-227013">
              <a:buFont typeface="Wingdings" panose="05000000000000000000" pitchFamily="2" charset="2"/>
              <a:buChar char="§"/>
              <a:defRPr b="0">
                <a:solidFill>
                  <a:schemeClr val="accent1"/>
                </a:solidFill>
                <a:latin typeface="+mn-lt"/>
                <a:cs typeface="Calibri" panose="020F0502020204030204" pitchFamily="34" charset="0"/>
              </a:defRPr>
            </a:lvl1pPr>
            <a:lvl2pPr>
              <a:buFont typeface="Arial" panose="020B0604020202020204" pitchFamily="34" charset="0"/>
              <a:buChar char="•"/>
              <a:defRPr/>
            </a:lvl2pPr>
            <a:lvl3pPr marL="460375" indent="-211138">
              <a:buFont typeface="Wingdings" panose="05000000000000000000" pitchFamily="2" charset="2"/>
              <a:buChar char="§"/>
              <a:defRPr>
                <a:latin typeface="+mn-lt"/>
              </a:defRPr>
            </a:lvl3pPr>
            <a:lvl4pPr>
              <a:buFont typeface="Arial" panose="020B0604020202020204" pitchFamily="34" charset="0"/>
              <a:buChar char="•"/>
              <a:defRPr/>
            </a:lvl4pPr>
            <a:lvl5pPr marL="742950" indent="-230188">
              <a:buFont typeface="Wingdings" panose="05000000000000000000" pitchFamily="2" charset="2"/>
              <a:buChar char="§"/>
              <a:defRPr/>
            </a:lvl5pPr>
            <a:lvl6pPr marL="460375" indent="-228600">
              <a:buFont typeface="Wingdings" panose="05000000000000000000" pitchFamily="2" charset="2"/>
              <a:buChar char="§"/>
              <a:defRPr>
                <a:latin typeface="+mn-lt"/>
              </a:defRPr>
            </a:lvl6pPr>
            <a:lvl7pPr marL="1031875" indent="-228600">
              <a:buFont typeface="Wingdings" panose="05000000000000000000" pitchFamily="2" charset="2"/>
              <a:buChar char="§"/>
              <a:defRPr>
                <a:latin typeface="+mn-lt"/>
              </a:defRPr>
            </a:lvl7pPr>
            <a:lvl8pPr marL="1312863" indent="-228600">
              <a:buFont typeface="Wingdings" panose="05000000000000000000" pitchFamily="2" charset="2"/>
              <a:buChar char="§"/>
              <a:tabLst/>
              <a:defRPr>
                <a:latin typeface="+mn-lt"/>
              </a:defRPr>
            </a:lvl8pPr>
          </a:lstStyle>
          <a:p>
            <a:pPr lvl="0"/>
            <a:r>
              <a:rPr lang="en-US" dirty="0"/>
              <a:t>Click to edit Master text styles</a:t>
            </a:r>
          </a:p>
          <a:p>
            <a:pPr lvl="2"/>
            <a:r>
              <a:rPr lang="en-US" dirty="0"/>
              <a:t>Second level</a:t>
            </a:r>
          </a:p>
          <a:p>
            <a:pPr lvl="4"/>
            <a:r>
              <a:rPr lang="en-US" dirty="0"/>
              <a:t>Third level</a:t>
            </a:r>
          </a:p>
          <a:p>
            <a:pPr lvl="6"/>
            <a:r>
              <a:rPr lang="en-US" dirty="0"/>
              <a:t>Fourth level</a:t>
            </a:r>
          </a:p>
          <a:p>
            <a:pPr lvl="7"/>
            <a:r>
              <a:rPr lang="en-US" dirty="0"/>
              <a:t>Fifth level</a:t>
            </a:r>
          </a:p>
        </p:txBody>
      </p:sp>
      <p:sp>
        <p:nvSpPr>
          <p:cNvPr id="6" name="TextBox 5">
            <a:extLst>
              <a:ext uri="{FF2B5EF4-FFF2-40B4-BE49-F238E27FC236}">
                <a16:creationId xmlns:a16="http://schemas.microsoft.com/office/drawing/2014/main" id="{D08E5E72-79A9-4933-B47B-A62906AE002A}"/>
              </a:ext>
            </a:extLst>
          </p:cNvPr>
          <p:cNvSpPr txBox="1"/>
          <p:nvPr userDrawn="1"/>
        </p:nvSpPr>
        <p:spPr>
          <a:xfrm>
            <a:off x="10935478" y="3601"/>
            <a:ext cx="1256522" cy="400110"/>
          </a:xfrm>
          <a:prstGeom prst="rect">
            <a:avLst/>
          </a:prstGeom>
          <a:solidFill>
            <a:schemeClr val="accent1"/>
          </a:solidFill>
        </p:spPr>
        <p:txBody>
          <a:bodyPr wrap="square">
            <a:spAutoFit/>
          </a:bodyPr>
          <a:lstStyle/>
          <a:p>
            <a:r>
              <a:rPr lang="en-US" sz="2000" dirty="0">
                <a:solidFill>
                  <a:schemeClr val="bg1"/>
                </a:solidFill>
              </a:rPr>
              <a:t>continued</a:t>
            </a:r>
          </a:p>
        </p:txBody>
      </p:sp>
    </p:spTree>
    <p:extLst>
      <p:ext uri="{BB962C8B-B14F-4D97-AF65-F5344CB8AC3E}">
        <p14:creationId xmlns:p14="http://schemas.microsoft.com/office/powerpoint/2010/main" val="362020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6600" b="1"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alpha val="25000"/>
                  </a:schemeClr>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548350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76656" y="1851025"/>
            <a:ext cx="5023104" cy="3767328"/>
          </a:xfrm>
        </p:spPr>
        <p:txBody>
          <a:bodyPr/>
          <a:lstStyle>
            <a:lvl1pPr>
              <a:buFont typeface="Wingdings" panose="05000000000000000000" pitchFamily="2" charset="2"/>
              <a:buChar char="§"/>
              <a:defRPr sz="2400"/>
            </a:lvl1pPr>
            <a:lvl2pPr>
              <a:buFont typeface="Wingdings" panose="05000000000000000000" pitchFamily="2" charset="2"/>
              <a:buChar char="§"/>
              <a:defRPr sz="2000"/>
            </a:lvl2pPr>
            <a:lvl3pPr>
              <a:buFont typeface="Wingdings" panose="05000000000000000000" pitchFamily="2" charset="2"/>
              <a:buChar char="§"/>
              <a:defRPr sz="1800"/>
            </a:lvl3pPr>
            <a:lvl4pPr>
              <a:buFont typeface="Wingdings" panose="05000000000000000000" pitchFamily="2" charset="2"/>
              <a:buChar char="§"/>
              <a:defRPr sz="1600"/>
            </a:lvl4pPr>
            <a:lvl5pPr>
              <a:buFont typeface="Wingdings" panose="05000000000000000000" pitchFamily="2" charset="2"/>
              <a:buChar char="§"/>
              <a:defRPr sz="1600"/>
            </a:lvl5pPr>
            <a:lvl6pPr>
              <a:defRPr sz="1600"/>
            </a:lvl6pPr>
            <a:lvl7pPr>
              <a:defRPr sz="1600"/>
            </a:lvl7pPr>
            <a:lvl8pPr>
              <a:defRPr sz="1600"/>
            </a:lvl8pPr>
            <a:lvl9pPr>
              <a:defRPr sz="1600"/>
            </a:lvl9pPr>
          </a:lstStyle>
          <a:p>
            <a:pPr lvl="0"/>
            <a:r>
              <a:rPr lang="en-US" dirty="0"/>
              <a:t>Click to edit Master text styles</a:t>
            </a:r>
          </a:p>
          <a:p>
            <a:pPr lvl="2"/>
            <a:r>
              <a:rPr lang="en-US" dirty="0"/>
              <a:t>Second level</a:t>
            </a:r>
          </a:p>
          <a:p>
            <a:pPr lvl="4"/>
            <a:r>
              <a:rPr lang="en-US" dirty="0"/>
              <a:t>Third level</a:t>
            </a:r>
          </a:p>
          <a:p>
            <a:pPr lvl="6"/>
            <a:r>
              <a:rPr lang="en-US" dirty="0"/>
              <a:t>Fourth level</a:t>
            </a:r>
          </a:p>
          <a:p>
            <a:pPr lvl="7"/>
            <a:r>
              <a:rPr lang="en-US" dirty="0"/>
              <a:t>Fifth level</a:t>
            </a:r>
          </a:p>
        </p:txBody>
      </p:sp>
      <p:sp>
        <p:nvSpPr>
          <p:cNvPr id="4" name="Content Placeholder 3"/>
          <p:cNvSpPr>
            <a:spLocks noGrp="1"/>
          </p:cNvSpPr>
          <p:nvPr>
            <p:ph sz="half" idx="2"/>
          </p:nvPr>
        </p:nvSpPr>
        <p:spPr>
          <a:xfrm>
            <a:off x="6011330" y="1851025"/>
            <a:ext cx="5136730" cy="3767328"/>
          </a:xfrm>
        </p:spPr>
        <p:txBody>
          <a:bodyPr/>
          <a:lstStyle>
            <a:lvl1pPr>
              <a:buFont typeface="Wingdings" panose="05000000000000000000" pitchFamily="2" charset="2"/>
              <a:buChar char="§"/>
              <a:defRPr sz="2400"/>
            </a:lvl1pPr>
            <a:lvl2pPr>
              <a:buFont typeface="Wingdings" panose="05000000000000000000" pitchFamily="2" charset="2"/>
              <a:buChar char="§"/>
              <a:defRPr sz="2000"/>
            </a:lvl2pPr>
            <a:lvl3pPr>
              <a:buFont typeface="Wingdings" panose="05000000000000000000" pitchFamily="2" charset="2"/>
              <a:buChar char="§"/>
              <a:defRPr sz="1800"/>
            </a:lvl3pPr>
            <a:lvl4pPr>
              <a:buFont typeface="Wingdings" panose="05000000000000000000" pitchFamily="2" charset="2"/>
              <a:buChar char="§"/>
              <a:defRPr sz="1600"/>
            </a:lvl4pPr>
            <a:lvl5pPr>
              <a:buFont typeface="Wingdings" panose="05000000000000000000" pitchFamily="2" charset="2"/>
              <a:buChar char="§"/>
              <a:defRPr sz="1600"/>
            </a:lvl5pPr>
            <a:lvl6pPr>
              <a:defRPr sz="1600"/>
            </a:lvl6pPr>
            <a:lvl7pPr>
              <a:defRPr sz="1600"/>
            </a:lvl7pPr>
            <a:lvl8pPr>
              <a:defRPr sz="1600"/>
            </a:lvl8pPr>
            <a:lvl9pPr>
              <a:defRPr sz="1600"/>
            </a:lvl9pPr>
          </a:lstStyle>
          <a:p>
            <a:pPr lvl="0"/>
            <a:r>
              <a:rPr lang="en-US" dirty="0"/>
              <a:t>Click to edit Master text styles</a:t>
            </a:r>
          </a:p>
          <a:p>
            <a:pPr lvl="2"/>
            <a:r>
              <a:rPr lang="en-US" dirty="0"/>
              <a:t>Second level</a:t>
            </a:r>
          </a:p>
          <a:p>
            <a:pPr lvl="4"/>
            <a:r>
              <a:rPr lang="en-US" dirty="0"/>
              <a:t>Third level</a:t>
            </a:r>
          </a:p>
          <a:p>
            <a:pPr lvl="6"/>
            <a:r>
              <a:rPr lang="en-US" dirty="0"/>
              <a:t>Fourth level</a:t>
            </a:r>
          </a:p>
          <a:p>
            <a:pPr lvl="7"/>
            <a:r>
              <a:rPr lang="en-US" dirty="0"/>
              <a:t>Fifth level</a:t>
            </a:r>
          </a:p>
        </p:txBody>
      </p:sp>
    </p:spTree>
    <p:extLst>
      <p:ext uri="{BB962C8B-B14F-4D97-AF65-F5344CB8AC3E}">
        <p14:creationId xmlns:p14="http://schemas.microsoft.com/office/powerpoint/2010/main" val="1835649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76656" y="1851025"/>
            <a:ext cx="5023104" cy="3767328"/>
          </a:xfrm>
        </p:spPr>
        <p:txBody>
          <a:bodyPr/>
          <a:lstStyle>
            <a:lvl1pPr>
              <a:buFont typeface="Wingdings" panose="05000000000000000000" pitchFamily="2" charset="2"/>
              <a:buChar char="§"/>
              <a:defRPr sz="2400"/>
            </a:lvl1pPr>
            <a:lvl2pPr>
              <a:buFont typeface="Wingdings" panose="05000000000000000000" pitchFamily="2" charset="2"/>
              <a:buChar char="§"/>
              <a:defRPr sz="2000"/>
            </a:lvl2pPr>
            <a:lvl3pPr>
              <a:buFont typeface="Wingdings" panose="05000000000000000000" pitchFamily="2" charset="2"/>
              <a:buChar char="§"/>
              <a:defRPr sz="1800"/>
            </a:lvl3pPr>
            <a:lvl4pPr>
              <a:buFont typeface="Wingdings" panose="05000000000000000000" pitchFamily="2" charset="2"/>
              <a:buChar char="§"/>
              <a:defRPr sz="1600"/>
            </a:lvl4pPr>
            <a:lvl5pPr>
              <a:buFont typeface="Wingdings" panose="05000000000000000000" pitchFamily="2" charset="2"/>
              <a:buChar char="§"/>
              <a:defRPr sz="1600"/>
            </a:lvl5pPr>
            <a:lvl6pPr>
              <a:defRPr sz="1600"/>
            </a:lvl6pPr>
            <a:lvl7pPr>
              <a:defRPr sz="1600"/>
            </a:lvl7pPr>
            <a:lvl8pPr>
              <a:defRPr sz="1600"/>
            </a:lvl8pPr>
            <a:lvl9pPr>
              <a:defRPr sz="1600"/>
            </a:lvl9pPr>
          </a:lstStyle>
          <a:p>
            <a:pPr lvl="0"/>
            <a:r>
              <a:rPr lang="en-US" dirty="0"/>
              <a:t>Click to edit Master text styles</a:t>
            </a:r>
          </a:p>
          <a:p>
            <a:pPr lvl="2"/>
            <a:r>
              <a:rPr lang="en-US" dirty="0"/>
              <a:t>Second level</a:t>
            </a:r>
          </a:p>
          <a:p>
            <a:pPr lvl="4"/>
            <a:r>
              <a:rPr lang="en-US" dirty="0"/>
              <a:t>Third level</a:t>
            </a:r>
          </a:p>
          <a:p>
            <a:pPr lvl="6"/>
            <a:r>
              <a:rPr lang="en-US" dirty="0"/>
              <a:t>Fourth level</a:t>
            </a:r>
          </a:p>
          <a:p>
            <a:pPr lvl="7"/>
            <a:r>
              <a:rPr lang="en-US" dirty="0"/>
              <a:t>Fifth level</a:t>
            </a:r>
          </a:p>
        </p:txBody>
      </p:sp>
      <p:sp>
        <p:nvSpPr>
          <p:cNvPr id="4" name="Content Placeholder 3"/>
          <p:cNvSpPr>
            <a:spLocks noGrp="1"/>
          </p:cNvSpPr>
          <p:nvPr>
            <p:ph sz="half" idx="2"/>
          </p:nvPr>
        </p:nvSpPr>
        <p:spPr>
          <a:xfrm>
            <a:off x="6011330" y="1851025"/>
            <a:ext cx="5136730" cy="3767328"/>
          </a:xfrm>
        </p:spPr>
        <p:txBody>
          <a:bodyPr/>
          <a:lstStyle>
            <a:lvl1pPr>
              <a:buFont typeface="Wingdings" panose="05000000000000000000" pitchFamily="2" charset="2"/>
              <a:buChar char="§"/>
              <a:defRPr sz="2400"/>
            </a:lvl1pPr>
            <a:lvl2pPr>
              <a:buFont typeface="Wingdings" panose="05000000000000000000" pitchFamily="2" charset="2"/>
              <a:buChar char="§"/>
              <a:defRPr sz="2000"/>
            </a:lvl2pPr>
            <a:lvl3pPr>
              <a:buFont typeface="Wingdings" panose="05000000000000000000" pitchFamily="2" charset="2"/>
              <a:buChar char="§"/>
              <a:defRPr sz="1800"/>
            </a:lvl3pPr>
            <a:lvl4pPr>
              <a:buFont typeface="Wingdings" panose="05000000000000000000" pitchFamily="2" charset="2"/>
              <a:buChar char="§"/>
              <a:defRPr sz="1600"/>
            </a:lvl4pPr>
            <a:lvl5pPr>
              <a:buFont typeface="Wingdings" panose="05000000000000000000" pitchFamily="2" charset="2"/>
              <a:buChar char="§"/>
              <a:defRPr sz="1600"/>
            </a:lvl5pPr>
            <a:lvl6pPr>
              <a:defRPr sz="1600"/>
            </a:lvl6pPr>
            <a:lvl7pPr>
              <a:defRPr sz="1600"/>
            </a:lvl7pPr>
            <a:lvl8pPr>
              <a:defRPr sz="1600"/>
            </a:lvl8pPr>
            <a:lvl9pPr>
              <a:defRPr sz="1600"/>
            </a:lvl9pPr>
          </a:lstStyle>
          <a:p>
            <a:pPr lvl="0"/>
            <a:r>
              <a:rPr lang="en-US" dirty="0"/>
              <a:t>Click to edit Master text styles</a:t>
            </a:r>
          </a:p>
          <a:p>
            <a:pPr lvl="2"/>
            <a:r>
              <a:rPr lang="en-US" dirty="0"/>
              <a:t>Second level</a:t>
            </a:r>
          </a:p>
          <a:p>
            <a:pPr lvl="4"/>
            <a:r>
              <a:rPr lang="en-US" dirty="0"/>
              <a:t>Third level</a:t>
            </a:r>
          </a:p>
          <a:p>
            <a:pPr lvl="6"/>
            <a:r>
              <a:rPr lang="en-US" dirty="0"/>
              <a:t>Fourth level</a:t>
            </a:r>
          </a:p>
          <a:p>
            <a:pPr lvl="7"/>
            <a:r>
              <a:rPr lang="en-US" dirty="0"/>
              <a:t>Fifth level</a:t>
            </a:r>
          </a:p>
        </p:txBody>
      </p:sp>
      <p:sp>
        <p:nvSpPr>
          <p:cNvPr id="5" name="TextBox 4">
            <a:extLst>
              <a:ext uri="{FF2B5EF4-FFF2-40B4-BE49-F238E27FC236}">
                <a16:creationId xmlns:a16="http://schemas.microsoft.com/office/drawing/2014/main" id="{9197FE62-4473-4348-AF40-D02F1F3B5265}"/>
              </a:ext>
            </a:extLst>
          </p:cNvPr>
          <p:cNvSpPr txBox="1"/>
          <p:nvPr userDrawn="1"/>
        </p:nvSpPr>
        <p:spPr>
          <a:xfrm>
            <a:off x="10935478" y="3601"/>
            <a:ext cx="1256522" cy="400110"/>
          </a:xfrm>
          <a:prstGeom prst="rect">
            <a:avLst/>
          </a:prstGeom>
          <a:solidFill>
            <a:schemeClr val="accent1"/>
          </a:solidFill>
        </p:spPr>
        <p:txBody>
          <a:bodyPr wrap="square">
            <a:spAutoFit/>
          </a:bodyPr>
          <a:lstStyle/>
          <a:p>
            <a:r>
              <a:rPr lang="en-US" sz="2000" dirty="0">
                <a:solidFill>
                  <a:schemeClr val="bg1"/>
                </a:solidFill>
              </a:rPr>
              <a:t>continued</a:t>
            </a:r>
          </a:p>
        </p:txBody>
      </p:sp>
    </p:spTree>
    <p:extLst>
      <p:ext uri="{BB962C8B-B14F-4D97-AF65-F5344CB8AC3E}">
        <p14:creationId xmlns:p14="http://schemas.microsoft.com/office/powerpoint/2010/main" val="1869854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6656" y="2753084"/>
            <a:ext cx="4663440" cy="3200400"/>
          </a:xfrm>
        </p:spPr>
        <p:txBody>
          <a:bodyPr/>
          <a:lstStyle>
            <a:lvl1pPr>
              <a:buFont typeface="Wingdings" panose="05000000000000000000" pitchFamily="2" charset="2"/>
              <a:buChar char="§"/>
              <a:defRPr sz="2400"/>
            </a:lvl1pPr>
            <a:lvl2pPr>
              <a:buFont typeface="Wingdings" panose="05000000000000000000" pitchFamily="2" charset="2"/>
              <a:buChar char="§"/>
              <a:defRPr sz="2000"/>
            </a:lvl2pPr>
            <a:lvl3pPr>
              <a:buFont typeface="Wingdings" panose="05000000000000000000" pitchFamily="2" charset="2"/>
              <a:buChar char="§"/>
              <a:defRPr sz="1800"/>
            </a:lvl3pPr>
            <a:lvl4pPr>
              <a:buFont typeface="Wingdings" panose="05000000000000000000" pitchFamily="2" charset="2"/>
              <a:buChar char="§"/>
              <a:defRPr sz="1600"/>
            </a:lvl4pPr>
            <a:lvl5pPr>
              <a:buFont typeface="Wingdings" panose="05000000000000000000" pitchFamily="2" charset="2"/>
              <a:buChar char="§"/>
              <a:defRPr sz="1600"/>
            </a:lvl5pPr>
            <a:lvl6pPr>
              <a:defRPr sz="1600"/>
            </a:lvl6pPr>
            <a:lvl7pPr>
              <a:defRPr sz="1600"/>
            </a:lvl7pPr>
            <a:lvl8pPr>
              <a:defRPr sz="1600"/>
            </a:lvl8pPr>
            <a:lvl9pPr>
              <a:defRPr sz="1600"/>
            </a:lvl9pPr>
          </a:lstStyle>
          <a:p>
            <a:pPr lvl="0"/>
            <a:r>
              <a:rPr lang="en-US" dirty="0"/>
              <a:t>Click to edit Master text styles</a:t>
            </a:r>
          </a:p>
          <a:p>
            <a:pPr lvl="2"/>
            <a:r>
              <a:rPr lang="en-US" dirty="0"/>
              <a:t>Second level</a:t>
            </a:r>
          </a:p>
          <a:p>
            <a:pPr lvl="4"/>
            <a:r>
              <a:rPr lang="en-US" dirty="0"/>
              <a:t>Third level</a:t>
            </a:r>
          </a:p>
          <a:p>
            <a:pPr lvl="6"/>
            <a:r>
              <a:rPr lang="en-US" dirty="0"/>
              <a:t>Fourth level</a:t>
            </a:r>
          </a:p>
          <a:p>
            <a:pPr lvl="7"/>
            <a:r>
              <a:rPr lang="en-US" dirty="0"/>
              <a:t>Fifth level</a:t>
            </a:r>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007608" y="2750990"/>
            <a:ext cx="4663440" cy="3200400"/>
          </a:xfrm>
        </p:spPr>
        <p:txBody>
          <a:bodyPr/>
          <a:lstStyle>
            <a:lvl1pPr>
              <a:buFont typeface="Wingdings" panose="05000000000000000000" pitchFamily="2" charset="2"/>
              <a:buChar char="§"/>
              <a:defRPr sz="2400"/>
            </a:lvl1pPr>
            <a:lvl2pPr>
              <a:buFont typeface="Wingdings" panose="05000000000000000000" pitchFamily="2" charset="2"/>
              <a:buChar char="§"/>
              <a:defRPr sz="2000"/>
            </a:lvl2pPr>
            <a:lvl3pPr>
              <a:buFont typeface="Wingdings" panose="05000000000000000000" pitchFamily="2" charset="2"/>
              <a:buChar char="§"/>
              <a:defRPr sz="1800"/>
            </a:lvl3pPr>
            <a:lvl4pPr>
              <a:buFont typeface="Wingdings" panose="05000000000000000000" pitchFamily="2" charset="2"/>
              <a:buChar char="§"/>
              <a:defRPr sz="1600"/>
            </a:lvl4pPr>
            <a:lvl5pPr>
              <a:buFont typeface="Wingdings" panose="05000000000000000000" pitchFamily="2" charset="2"/>
              <a:buChar char="§"/>
              <a:defRPr sz="1600"/>
            </a:lvl5pPr>
            <a:lvl6pPr>
              <a:defRPr sz="1600"/>
            </a:lvl6pPr>
            <a:lvl7pPr>
              <a:defRPr sz="1600"/>
            </a:lvl7pPr>
            <a:lvl8pPr>
              <a:defRPr sz="1600"/>
            </a:lvl8pPr>
            <a:lvl9pPr>
              <a:defRPr sz="1600"/>
            </a:lvl9pPr>
          </a:lstStyle>
          <a:p>
            <a:pPr lvl="0"/>
            <a:r>
              <a:rPr lang="en-US" dirty="0"/>
              <a:t>Click to edit Master text styles</a:t>
            </a:r>
          </a:p>
          <a:p>
            <a:pPr lvl="2"/>
            <a:r>
              <a:rPr lang="en-US" dirty="0"/>
              <a:t>Second level</a:t>
            </a:r>
          </a:p>
          <a:p>
            <a:pPr lvl="4"/>
            <a:r>
              <a:rPr lang="en-US" dirty="0"/>
              <a:t>Third level</a:t>
            </a:r>
          </a:p>
          <a:p>
            <a:pPr lvl="6"/>
            <a:r>
              <a:rPr lang="en-US" dirty="0"/>
              <a:t>Fourth level</a:t>
            </a:r>
          </a:p>
          <a:p>
            <a:pPr lvl="7"/>
            <a:r>
              <a:rPr lang="en-US" dirty="0"/>
              <a:t>Fifth level</a:t>
            </a:r>
          </a:p>
        </p:txBody>
      </p:sp>
    </p:spTree>
    <p:extLst>
      <p:ext uri="{BB962C8B-B14F-4D97-AF65-F5344CB8AC3E}">
        <p14:creationId xmlns:p14="http://schemas.microsoft.com/office/powerpoint/2010/main" val="30154745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999821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26669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57063" y="1860204"/>
            <a:ext cx="10753725" cy="3917662"/>
          </a:xfrm>
          <a:prstGeom prst="rect">
            <a:avLst/>
          </a:prstGeom>
        </p:spPr>
        <p:txBody>
          <a:bodyPr vert="horz" lIns="91440" tIns="45720" rIns="91440" bIns="45720" rtlCol="0">
            <a:normAutofit/>
          </a:bodyPr>
          <a:lstStyle/>
          <a:p>
            <a:pPr lvl="0"/>
            <a:r>
              <a:rPr lang="en-US" dirty="0"/>
              <a:t>Click to edit Master text styles</a:t>
            </a:r>
          </a:p>
          <a:p>
            <a:pPr lvl="2"/>
            <a:r>
              <a:rPr lang="en-US" dirty="0"/>
              <a:t>Second level</a:t>
            </a:r>
          </a:p>
          <a:p>
            <a:pPr lvl="4"/>
            <a:r>
              <a:rPr lang="en-US" dirty="0"/>
              <a:t>Third level</a:t>
            </a:r>
          </a:p>
          <a:p>
            <a:pPr lvl="6"/>
            <a:r>
              <a:rPr lang="en-US" dirty="0"/>
              <a:t>Fourth level</a:t>
            </a:r>
          </a:p>
          <a:p>
            <a:pPr lvl="7"/>
            <a:r>
              <a:rPr lang="en-US" dirty="0"/>
              <a:t>Fifth level</a:t>
            </a:r>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48A87A34-81AB-432B-8DAE-1953F412C126}" type="datetimeFigureOut">
              <a:rPr lang="en-US" smtClean="0"/>
              <a:pPr/>
              <a:t>1/16/2021</a:t>
            </a:fld>
            <a:endParaRPr lang="en-US" dirty="0"/>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en-US" dirty="0"/>
          </a:p>
        </p:txBody>
      </p:sp>
      <p:sp>
        <p:nvSpPr>
          <p:cNvPr id="7" name="Rectangle 6">
            <a:extLst>
              <a:ext uri="{FF2B5EF4-FFF2-40B4-BE49-F238E27FC236}">
                <a16:creationId xmlns:a16="http://schemas.microsoft.com/office/drawing/2014/main" id="{578A105C-07A0-4161-BF42-1ADE79C7C8A2}"/>
              </a:ext>
            </a:extLst>
          </p:cNvPr>
          <p:cNvSpPr/>
          <p:nvPr userDrawn="1"/>
        </p:nvSpPr>
        <p:spPr>
          <a:xfrm rot="10800000">
            <a:off x="0" y="6063439"/>
            <a:ext cx="12192000" cy="798513"/>
          </a:xfrm>
          <a:prstGeom prst="rect">
            <a:avLst/>
          </a:prstGeom>
          <a:gradFill>
            <a:gsLst>
              <a:gs pos="79000">
                <a:schemeClr val="accent1">
                  <a:lumMod val="40000"/>
                  <a:lumOff val="60000"/>
                </a:schemeClr>
              </a:gs>
              <a:gs pos="16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511A7F2F-2181-4430-93A4-BC7212D6A78B}"/>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665551" y="6228042"/>
            <a:ext cx="1509099" cy="474095"/>
          </a:xfrm>
          <a:prstGeom prst="rect">
            <a:avLst/>
          </a:prstGeom>
        </p:spPr>
      </p:pic>
      <p:sp>
        <p:nvSpPr>
          <p:cNvPr id="14" name="Date Placeholder 3">
            <a:extLst>
              <a:ext uri="{FF2B5EF4-FFF2-40B4-BE49-F238E27FC236}">
                <a16:creationId xmlns:a16="http://schemas.microsoft.com/office/drawing/2014/main" id="{3D04914B-94D1-4CA0-AEDB-D81FAF896794}"/>
              </a:ext>
            </a:extLst>
          </p:cNvPr>
          <p:cNvSpPr txBox="1">
            <a:spLocks/>
          </p:cNvSpPr>
          <p:nvPr userDrawn="1"/>
        </p:nvSpPr>
        <p:spPr>
          <a:xfrm>
            <a:off x="3856773" y="6318473"/>
            <a:ext cx="2736096" cy="228600"/>
          </a:xfrm>
          <a:prstGeom prst="rect">
            <a:avLst/>
          </a:prstGeom>
        </p:spPr>
        <p:txBody>
          <a:bodyPr/>
          <a:lstStyle>
            <a:defPPr>
              <a:defRPr lang="en-US"/>
            </a:defPPr>
            <a:lvl1pPr marL="0" algn="r" defTabSz="457200" rtl="0" eaLnBrk="1" latinLnBrk="0" hangingPunct="1">
              <a:defRPr sz="1800" kern="1200">
                <a:solidFill>
                  <a:schemeClr val="accent1">
                    <a:alpha val="8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endParaRPr lang="en-US" sz="1000" dirty="0"/>
          </a:p>
        </p:txBody>
      </p:sp>
      <p:sp>
        <p:nvSpPr>
          <p:cNvPr id="16" name="Footer Placeholder 4">
            <a:extLst>
              <a:ext uri="{FF2B5EF4-FFF2-40B4-BE49-F238E27FC236}">
                <a16:creationId xmlns:a16="http://schemas.microsoft.com/office/drawing/2014/main" id="{688C8B01-5104-442E-A38B-11544896112B}"/>
              </a:ext>
            </a:extLst>
          </p:cNvPr>
          <p:cNvSpPr txBox="1">
            <a:spLocks/>
          </p:cNvSpPr>
          <p:nvPr userDrawn="1"/>
        </p:nvSpPr>
        <p:spPr>
          <a:xfrm>
            <a:off x="8790353" y="6318473"/>
            <a:ext cx="2736096" cy="228600"/>
          </a:xfrm>
          <a:prstGeom prst="rect">
            <a:avLst/>
          </a:prstGeom>
        </p:spPr>
        <p:txBody>
          <a:bodyPr/>
          <a:lstStyle>
            <a:defPPr>
              <a:defRPr lang="en-US"/>
            </a:defPPr>
            <a:lvl1pPr marL="0" algn="r" defTabSz="457200" rtl="0" eaLnBrk="1" latinLnBrk="0" hangingPunct="1">
              <a:defRPr sz="1800" kern="1200">
                <a:solidFill>
                  <a:schemeClr val="accent1">
                    <a:alpha val="8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00" dirty="0"/>
              <a:t>2021 Annual Meeting </a:t>
            </a:r>
          </a:p>
          <a:p>
            <a:pPr algn="r"/>
            <a:r>
              <a:rPr lang="en-US" sz="1000" dirty="0"/>
              <a:t>January 17, 2021</a:t>
            </a:r>
          </a:p>
        </p:txBody>
      </p:sp>
      <p:pic>
        <p:nvPicPr>
          <p:cNvPr id="21" name="Picture 20" descr="A picture containing map&#10;&#10;Description automatically generated">
            <a:extLst>
              <a:ext uri="{FF2B5EF4-FFF2-40B4-BE49-F238E27FC236}">
                <a16:creationId xmlns:a16="http://schemas.microsoft.com/office/drawing/2014/main" id="{B6C8572F-95ED-450C-B4D9-82DF2907D9F3}"/>
              </a:ext>
            </a:extLst>
          </p:cNvPr>
          <p:cNvPicPr>
            <a:picLocks noChangeAspect="1"/>
          </p:cNvPicPr>
          <p:nvPr userDrawn="1"/>
        </p:nvPicPr>
        <p:blipFill>
          <a:blip r:embed="rId17">
            <a:alphaModFix amt="25000"/>
          </a:blip>
          <a:stretch>
            <a:fillRect/>
          </a:stretch>
        </p:blipFill>
        <p:spPr>
          <a:xfrm>
            <a:off x="7157712" y="69360"/>
            <a:ext cx="4658375" cy="5953956"/>
          </a:xfrm>
          <a:prstGeom prst="rect">
            <a:avLst/>
          </a:prstGeom>
        </p:spPr>
      </p:pic>
    </p:spTree>
    <p:extLst>
      <p:ext uri="{BB962C8B-B14F-4D97-AF65-F5344CB8AC3E}">
        <p14:creationId xmlns:p14="http://schemas.microsoft.com/office/powerpoint/2010/main" val="313376710"/>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97" r:id="rId3"/>
    <p:sldLayoutId id="2147483796" r:id="rId4"/>
    <p:sldLayoutId id="2147483786" r:id="rId5"/>
    <p:sldLayoutId id="2147483787" r:id="rId6"/>
    <p:sldLayoutId id="2147483798" r:id="rId7"/>
    <p:sldLayoutId id="2147483788" r:id="rId8"/>
    <p:sldLayoutId id="2147483789" r:id="rId9"/>
    <p:sldLayoutId id="2147483790" r:id="rId10"/>
    <p:sldLayoutId id="2147483791" r:id="rId11"/>
    <p:sldLayoutId id="2147483792" r:id="rId12"/>
    <p:sldLayoutId id="2147483793" r:id="rId13"/>
    <p:sldLayoutId id="2147483794" r:id="rId14"/>
  </p:sldLayoutIdLst>
  <p:txStyles>
    <p:titleStyle>
      <a:lvl1pPr algn="l" defTabSz="914400" rtl="0" eaLnBrk="1" latinLnBrk="0" hangingPunct="1">
        <a:lnSpc>
          <a:spcPct val="85000"/>
        </a:lnSpc>
        <a:spcBef>
          <a:spcPct val="0"/>
        </a:spcBef>
        <a:buNone/>
        <a:defRPr sz="4800" b="1" kern="1200" spc="-120" baseline="0">
          <a:solidFill>
            <a:schemeClr val="tx2"/>
          </a:solidFill>
          <a:latin typeface="+mj-lt"/>
          <a:ea typeface="+mj-ea"/>
          <a:cs typeface="+mj-cs"/>
        </a:defRPr>
      </a:lvl1pPr>
    </p:titleStyle>
    <p:bodyStyle>
      <a:lvl1pPr marL="288925" indent="-288925" algn="l" defTabSz="914400" rtl="0" eaLnBrk="1" latinLnBrk="0" hangingPunct="1">
        <a:lnSpc>
          <a:spcPct val="85000"/>
        </a:lnSpc>
        <a:spcBef>
          <a:spcPts val="1300"/>
        </a:spcBef>
        <a:buClr>
          <a:schemeClr val="accent5"/>
        </a:buClr>
        <a:buFont typeface="Wingdings" panose="05000000000000000000" pitchFamily="2" charset="2"/>
        <a:buChar char="§"/>
        <a:defRPr sz="2400" kern="1200">
          <a:solidFill>
            <a:schemeClr val="accent1"/>
          </a:solidFill>
          <a:latin typeface="+mn-lt"/>
          <a:ea typeface="+mn-ea"/>
          <a:cs typeface="+mn-cs"/>
        </a:defRPr>
      </a:lvl1pPr>
      <a:lvl2pPr marL="342900" indent="-342900" algn="l" defTabSz="914400" rtl="0" eaLnBrk="1" latinLnBrk="0" hangingPunct="1">
        <a:lnSpc>
          <a:spcPct val="85000"/>
        </a:lnSpc>
        <a:spcBef>
          <a:spcPts val="600"/>
        </a:spcBef>
        <a:buFont typeface="Arial" panose="020B0604020202020204" pitchFamily="34" charset="0"/>
        <a:buChar char="•"/>
        <a:defRPr sz="2400" kern="1200">
          <a:solidFill>
            <a:schemeClr val="tx1">
              <a:lumMod val="85000"/>
              <a:lumOff val="15000"/>
            </a:schemeClr>
          </a:solidFill>
          <a:latin typeface="+mn-lt"/>
          <a:ea typeface="+mn-ea"/>
          <a:cs typeface="+mn-cs"/>
        </a:defRPr>
      </a:lvl2pPr>
      <a:lvl3pPr marL="571500" indent="-228600" algn="l" defTabSz="914400" rtl="0" eaLnBrk="1" latinLnBrk="0" hangingPunct="1">
        <a:lnSpc>
          <a:spcPct val="85000"/>
        </a:lnSpc>
        <a:spcBef>
          <a:spcPts val="600"/>
        </a:spcBef>
        <a:buClr>
          <a:srgbClr val="C00000"/>
        </a:buClr>
        <a:buFont typeface="Wingdings" panose="05000000000000000000" pitchFamily="2" charset="2"/>
        <a:buChar char="§"/>
        <a:defRPr sz="2000" i="0" kern="1200">
          <a:solidFill>
            <a:schemeClr val="tx1">
              <a:lumMod val="85000"/>
              <a:lumOff val="15000"/>
            </a:schemeClr>
          </a:solidFill>
          <a:latin typeface="+mn-lt"/>
          <a:ea typeface="+mn-ea"/>
          <a:cs typeface="+mn-cs"/>
        </a:defRPr>
      </a:lvl3pPr>
      <a:lvl4pPr marL="0" indent="0" algn="l" defTabSz="914400" rtl="0" eaLnBrk="1" latinLnBrk="0" hangingPunct="1">
        <a:lnSpc>
          <a:spcPct val="85000"/>
        </a:lnSpc>
        <a:spcBef>
          <a:spcPts val="600"/>
        </a:spcBef>
        <a:buFont typeface="Wingdings" panose="05000000000000000000" pitchFamily="2" charset="2"/>
        <a:buNone/>
        <a:defRPr sz="1800" kern="1200">
          <a:solidFill>
            <a:schemeClr val="tx1">
              <a:lumMod val="85000"/>
              <a:lumOff val="15000"/>
            </a:schemeClr>
          </a:solidFill>
          <a:latin typeface="+mn-lt"/>
          <a:ea typeface="+mn-ea"/>
          <a:cs typeface="+mn-cs"/>
        </a:defRPr>
      </a:lvl4pPr>
      <a:lvl5pPr marL="858838" indent="-230188" algn="l" defTabSz="914400" rtl="0" eaLnBrk="1" latinLnBrk="0" hangingPunct="1">
        <a:lnSpc>
          <a:spcPct val="85000"/>
        </a:lnSpc>
        <a:spcBef>
          <a:spcPts val="600"/>
        </a:spcBef>
        <a:buClr>
          <a:schemeClr val="accent1"/>
        </a:buClr>
        <a:buFont typeface="Wingdings" panose="05000000000000000000" pitchFamily="2" charset="2"/>
        <a:buChar char="§"/>
        <a:defRPr sz="1800" kern="1200">
          <a:solidFill>
            <a:schemeClr val="tx1">
              <a:lumMod val="85000"/>
              <a:lumOff val="15000"/>
            </a:schemeClr>
          </a:solidFill>
          <a:latin typeface="+mn-lt"/>
          <a:ea typeface="+mn-ea"/>
          <a:cs typeface="+mn-cs"/>
        </a:defRPr>
      </a:lvl5pPr>
      <a:lvl6pPr marL="625475" indent="-228600" algn="l" defTabSz="914400" rtl="0" eaLnBrk="1" latinLnBrk="0" hangingPunct="1">
        <a:lnSpc>
          <a:spcPct val="85000"/>
        </a:lnSpc>
        <a:spcBef>
          <a:spcPts val="600"/>
        </a:spcBef>
        <a:buClr>
          <a:schemeClr val="accent3"/>
        </a:buClr>
        <a:buFont typeface="Wingdings" panose="05000000000000000000" pitchFamily="2" charset="2"/>
        <a:buChar char="§"/>
        <a:defRPr sz="1800" kern="1200">
          <a:solidFill>
            <a:schemeClr val="tx1">
              <a:lumMod val="85000"/>
              <a:lumOff val="15000"/>
            </a:schemeClr>
          </a:solidFill>
          <a:latin typeface="+mn-lt"/>
          <a:ea typeface="+mn-ea"/>
          <a:cs typeface="+mn-cs"/>
        </a:defRPr>
      </a:lvl6pPr>
      <a:lvl7pPr marL="1141413" indent="-228600" algn="l" defTabSz="914400" rtl="0" eaLnBrk="1" latinLnBrk="0" hangingPunct="1">
        <a:lnSpc>
          <a:spcPct val="85000"/>
        </a:lnSpc>
        <a:spcBef>
          <a:spcPts val="600"/>
        </a:spcBef>
        <a:buClr>
          <a:srgbClr val="FFC000"/>
        </a:buClr>
        <a:buFont typeface="Wingdings" panose="05000000000000000000" pitchFamily="2" charset="2"/>
        <a:buChar char="§"/>
        <a:defRPr sz="1800" kern="1200">
          <a:solidFill>
            <a:schemeClr val="tx1">
              <a:lumMod val="85000"/>
              <a:lumOff val="15000"/>
            </a:schemeClr>
          </a:solidFill>
          <a:latin typeface="+mn-lt"/>
          <a:ea typeface="+mn-ea"/>
          <a:cs typeface="+mn-cs"/>
        </a:defRPr>
      </a:lvl7pPr>
      <a:lvl8pPr marL="1374775" indent="-228600" algn="l" defTabSz="914400" rtl="0" eaLnBrk="1" latinLnBrk="0" hangingPunct="1">
        <a:lnSpc>
          <a:spcPct val="85000"/>
        </a:lnSpc>
        <a:spcBef>
          <a:spcPts val="600"/>
        </a:spcBef>
        <a:buClr>
          <a:srgbClr val="7030A0"/>
        </a:buClr>
        <a:buFont typeface="Wingdings" panose="05000000000000000000" pitchFamily="2" charset="2"/>
        <a:buChar char="§"/>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480" userDrawn="1">
          <p15:clr>
            <a:srgbClr val="F26B43"/>
          </p15:clr>
        </p15:guide>
        <p15:guide id="3" orient="horz" pos="1118" userDrawn="1">
          <p15:clr>
            <a:srgbClr val="F26B43"/>
          </p15:clr>
        </p15:guide>
        <p15:guide id="4" orient="horz" pos="1166" userDrawn="1">
          <p15:clr>
            <a:srgbClr val="F26B43"/>
          </p15:clr>
        </p15:guide>
        <p15:guide id="5" orient="horz" pos="364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package" Target="../embeddings/Microsoft_Excel_Worksheet.xlsx"/><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package" Target="../embeddings/Microsoft_Excel_Worksheet1.xlsx"/><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package" Target="../embeddings/Microsoft_Excel_Worksheet2.xlsx"/><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package" Target="../embeddings/Microsoft_Excel_Worksheet3.xlsx"/><Relationship Id="rId1" Type="http://schemas.openxmlformats.org/officeDocument/2006/relationships/slideLayout" Target="../slideLayouts/slideLayout2.xml"/><Relationship Id="rId5" Type="http://schemas.openxmlformats.org/officeDocument/2006/relationships/image" Target="../media/image21.emf"/><Relationship Id="rId4" Type="http://schemas.openxmlformats.org/officeDocument/2006/relationships/package" Target="../embeddings/Microsoft_Excel_Worksheet4.xlsx"/></Relationships>
</file>

<file path=ppt/slides/_rels/slide2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package" Target="../embeddings/Microsoft_Excel_Worksheet5.xlsx"/><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package" Target="../embeddings/Microsoft_Excel_Worksheet6.xlsx"/><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7.png"/><Relationship Id="rId7" Type="http://schemas.openxmlformats.org/officeDocument/2006/relationships/diagramColors" Target="../diagrams/colors2.xml"/><Relationship Id="rId2" Type="http://schemas.openxmlformats.org/officeDocument/2006/relationships/image" Target="../media/image26.png"/><Relationship Id="rId1" Type="http://schemas.openxmlformats.org/officeDocument/2006/relationships/slideLayout" Target="../slideLayouts/slideLayout10.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1.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image" Target="../media/image27.png"/><Relationship Id="rId7" Type="http://schemas.openxmlformats.org/officeDocument/2006/relationships/image" Target="../media/image47.jpg"/><Relationship Id="rId2" Type="http://schemas.openxmlformats.org/officeDocument/2006/relationships/image" Target="../media/image26.png"/><Relationship Id="rId1" Type="http://schemas.openxmlformats.org/officeDocument/2006/relationships/slideLayout" Target="../slideLayouts/slideLayout10.xml"/><Relationship Id="rId6" Type="http://schemas.openxmlformats.org/officeDocument/2006/relationships/image" Target="../media/image46.jpg"/><Relationship Id="rId5" Type="http://schemas.openxmlformats.org/officeDocument/2006/relationships/image" Target="../media/image45.jpg"/><Relationship Id="rId4" Type="http://schemas.openxmlformats.org/officeDocument/2006/relationships/image" Target="../media/image44.jpg"/><Relationship Id="rId9" Type="http://schemas.openxmlformats.org/officeDocument/2006/relationships/image" Target="../media/image4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diagramLayout" Target="../diagrams/layout3.xml"/><Relationship Id="rId7" Type="http://schemas.openxmlformats.org/officeDocument/2006/relationships/hyperlink" Target="about:blank" TargetMode="External"/><Relationship Id="rId2" Type="http://schemas.openxmlformats.org/officeDocument/2006/relationships/diagramData" Target="../diagrams/data3.xml"/><Relationship Id="rId1" Type="http://schemas.openxmlformats.org/officeDocument/2006/relationships/slideLayout" Target="../slideLayouts/slideLayout1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2" Type="http://schemas.openxmlformats.org/officeDocument/2006/relationships/image" Target="../media/image68.jpg"/><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2" Type="http://schemas.openxmlformats.org/officeDocument/2006/relationships/hyperlink" Target="mailto:Events@tlia.org"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0.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Tower Lakes Improvement Association</a:t>
            </a:r>
          </a:p>
        </p:txBody>
      </p:sp>
      <p:sp>
        <p:nvSpPr>
          <p:cNvPr id="3" name="Subtitle 2"/>
          <p:cNvSpPr>
            <a:spLocks noGrp="1"/>
          </p:cNvSpPr>
          <p:nvPr>
            <p:ph type="subTitle" idx="1"/>
          </p:nvPr>
        </p:nvSpPr>
        <p:spPr/>
        <p:txBody>
          <a:bodyPr/>
          <a:lstStyle/>
          <a:p>
            <a:r>
              <a:rPr lang="en-US" dirty="0"/>
              <a:t>January 17, 2021 </a:t>
            </a:r>
          </a:p>
          <a:p>
            <a:r>
              <a:rPr lang="en-US" dirty="0"/>
              <a:t>Annual Meeting</a:t>
            </a:r>
          </a:p>
          <a:p>
            <a:endParaRPr lang="en-US" dirty="0"/>
          </a:p>
        </p:txBody>
      </p:sp>
    </p:spTree>
    <p:extLst>
      <p:ext uri="{BB962C8B-B14F-4D97-AF65-F5344CB8AC3E}">
        <p14:creationId xmlns:p14="http://schemas.microsoft.com/office/powerpoint/2010/main" val="2884427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EC06FEB-D840-416F-AD9D-CE5F5A7E11D4}"/>
              </a:ext>
            </a:extLst>
          </p:cNvPr>
          <p:cNvSpPr>
            <a:spLocks noGrp="1"/>
          </p:cNvSpPr>
          <p:nvPr>
            <p:ph type="ctrTitle"/>
          </p:nvPr>
        </p:nvSpPr>
        <p:spPr/>
        <p:txBody>
          <a:bodyPr/>
          <a:lstStyle/>
          <a:p>
            <a:r>
              <a:rPr lang="en-US" dirty="0"/>
              <a:t>Nominations </a:t>
            </a:r>
            <a:br>
              <a:rPr lang="en-US" dirty="0"/>
            </a:br>
            <a:r>
              <a:rPr lang="en-US" dirty="0"/>
              <a:t>Committee</a:t>
            </a:r>
          </a:p>
        </p:txBody>
      </p:sp>
      <p:sp>
        <p:nvSpPr>
          <p:cNvPr id="5" name="Subtitle 4">
            <a:extLst>
              <a:ext uri="{FF2B5EF4-FFF2-40B4-BE49-F238E27FC236}">
                <a16:creationId xmlns:a16="http://schemas.microsoft.com/office/drawing/2014/main" id="{A5A9A81C-EC48-4D13-BC59-3B0DAF76CEF8}"/>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9126937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E1399-F79C-47C9-8A6E-2FCADC788199}"/>
              </a:ext>
            </a:extLst>
          </p:cNvPr>
          <p:cNvSpPr>
            <a:spLocks noGrp="1"/>
          </p:cNvSpPr>
          <p:nvPr>
            <p:ph type="ctrTitle"/>
          </p:nvPr>
        </p:nvSpPr>
        <p:spPr/>
        <p:txBody>
          <a:bodyPr/>
          <a:lstStyle/>
          <a:p>
            <a:r>
              <a:rPr lang="en-US" dirty="0"/>
              <a:t>The 2021 TLIA Board: </a:t>
            </a:r>
            <a:br>
              <a:rPr lang="en-US" dirty="0"/>
            </a:br>
            <a:r>
              <a:rPr lang="en-US" dirty="0"/>
              <a:t>Candidates for Election</a:t>
            </a:r>
          </a:p>
        </p:txBody>
      </p:sp>
      <p:sp>
        <p:nvSpPr>
          <p:cNvPr id="3" name="Subtitle 2">
            <a:extLst>
              <a:ext uri="{FF2B5EF4-FFF2-40B4-BE49-F238E27FC236}">
                <a16:creationId xmlns:a16="http://schemas.microsoft.com/office/drawing/2014/main" id="{83249D57-8674-4EAE-AE34-18D426C1E1BC}"/>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9064151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5C8F6A4-ED0A-49C4-8762-5ADE667DC8AF}"/>
              </a:ext>
            </a:extLst>
          </p:cNvPr>
          <p:cNvSpPr>
            <a:spLocks noGrp="1"/>
          </p:cNvSpPr>
          <p:nvPr>
            <p:ph type="title"/>
          </p:nvPr>
        </p:nvSpPr>
        <p:spPr>
          <a:xfrm>
            <a:off x="657224" y="499533"/>
            <a:ext cx="10772775" cy="1356768"/>
          </a:xfrm>
        </p:spPr>
        <p:txBody>
          <a:bodyPr/>
          <a:lstStyle/>
          <a:p>
            <a:r>
              <a:rPr lang="en-US" dirty="0"/>
              <a:t>For President</a:t>
            </a:r>
          </a:p>
        </p:txBody>
      </p:sp>
      <p:sp>
        <p:nvSpPr>
          <p:cNvPr id="5" name="Content Placeholder 4">
            <a:extLst>
              <a:ext uri="{FF2B5EF4-FFF2-40B4-BE49-F238E27FC236}">
                <a16:creationId xmlns:a16="http://schemas.microsoft.com/office/drawing/2014/main" id="{FF619CED-5ECC-4B69-A322-D584B10570B8}"/>
              </a:ext>
            </a:extLst>
          </p:cNvPr>
          <p:cNvSpPr>
            <a:spLocks noGrp="1"/>
          </p:cNvSpPr>
          <p:nvPr>
            <p:ph idx="1"/>
          </p:nvPr>
        </p:nvSpPr>
        <p:spPr>
          <a:xfrm>
            <a:off x="676275" y="1855788"/>
            <a:ext cx="9153525" cy="3922712"/>
          </a:xfrm>
        </p:spPr>
        <p:txBody>
          <a:bodyPr>
            <a:noAutofit/>
          </a:bodyPr>
          <a:lstStyle/>
          <a:p>
            <a:pPr marL="0" indent="0">
              <a:buNone/>
            </a:pPr>
            <a:r>
              <a:rPr lang="en-US" b="1" dirty="0"/>
              <a:t>Mary Magro</a:t>
            </a:r>
          </a:p>
          <a:p>
            <a:pPr marL="0" indent="0">
              <a:buNone/>
            </a:pPr>
            <a:r>
              <a:rPr lang="en-US" sz="1600" dirty="0">
                <a:solidFill>
                  <a:schemeClr val="tx1"/>
                </a:solidFill>
              </a:rPr>
              <a:t>I moved to Tower Lakes 32 years ago with my parents and since then have married the boy across the street, have three beautiful children and live in North Lake. </a:t>
            </a:r>
          </a:p>
          <a:p>
            <a:pPr marL="0" indent="0">
              <a:buNone/>
            </a:pPr>
            <a:r>
              <a:rPr lang="en-US" sz="1600" dirty="0">
                <a:solidFill>
                  <a:schemeClr val="tx1"/>
                </a:solidFill>
              </a:rPr>
              <a:t>I have been involved with Tower Lakes for the past 16 years (Social committee, Tennis Courts, TLIA Treasurer, Grounds Beautification, Beach Committee as well as volunteering at many activities in TL). I currently am serving on the TLIA board as Vice President and am running for President because of my knowledge of the history of TL . I would like to continue to give back to the community that helped me raise my family to become happy, well-rounded young adults. 	</a:t>
            </a:r>
          </a:p>
          <a:p>
            <a:pPr marL="0" indent="0">
              <a:buNone/>
            </a:pPr>
            <a:r>
              <a:rPr lang="en-US" sz="1600" dirty="0">
                <a:solidFill>
                  <a:schemeClr val="tx1"/>
                </a:solidFill>
              </a:rPr>
              <a:t>Tower Lakes is a beautiful place to live and I would like to help keep it that way - finding new ways to enhance our neighborhood while keeping it safe.</a:t>
            </a:r>
          </a:p>
        </p:txBody>
      </p:sp>
      <p:pic>
        <p:nvPicPr>
          <p:cNvPr id="7" name="Picture 6">
            <a:extLst>
              <a:ext uri="{FF2B5EF4-FFF2-40B4-BE49-F238E27FC236}">
                <a16:creationId xmlns:a16="http://schemas.microsoft.com/office/drawing/2014/main" id="{289FBFAC-7C72-42E4-9198-20B469506F8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829800" y="419100"/>
            <a:ext cx="1812924" cy="232948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7391998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6C9E5-22F0-4AEF-9D83-CD324A950CF6}"/>
              </a:ext>
            </a:extLst>
          </p:cNvPr>
          <p:cNvSpPr>
            <a:spLocks noGrp="1"/>
          </p:cNvSpPr>
          <p:nvPr>
            <p:ph type="title"/>
          </p:nvPr>
        </p:nvSpPr>
        <p:spPr/>
        <p:txBody>
          <a:bodyPr/>
          <a:lstStyle/>
          <a:p>
            <a:r>
              <a:rPr lang="en-US" dirty="0"/>
              <a:t>For Treasurer </a:t>
            </a:r>
          </a:p>
        </p:txBody>
      </p:sp>
      <p:sp>
        <p:nvSpPr>
          <p:cNvPr id="3" name="Content Placeholder 2">
            <a:extLst>
              <a:ext uri="{FF2B5EF4-FFF2-40B4-BE49-F238E27FC236}">
                <a16:creationId xmlns:a16="http://schemas.microsoft.com/office/drawing/2014/main" id="{738C3683-B4F9-4FA5-AE6C-EF7DF6DC97C7}"/>
              </a:ext>
            </a:extLst>
          </p:cNvPr>
          <p:cNvSpPr>
            <a:spLocks noGrp="1"/>
          </p:cNvSpPr>
          <p:nvPr>
            <p:ph idx="1"/>
          </p:nvPr>
        </p:nvSpPr>
        <p:spPr>
          <a:xfrm>
            <a:off x="676657" y="1856301"/>
            <a:ext cx="9153144" cy="3921564"/>
          </a:xfrm>
        </p:spPr>
        <p:txBody>
          <a:bodyPr>
            <a:noAutofit/>
          </a:bodyPr>
          <a:lstStyle/>
          <a:p>
            <a:pPr marL="0" indent="0">
              <a:buNone/>
            </a:pPr>
            <a:r>
              <a:rPr lang="en-US" b="1" dirty="0"/>
              <a:t>Mary Kay Bolger</a:t>
            </a:r>
          </a:p>
          <a:p>
            <a:pPr marL="0" indent="0">
              <a:buNone/>
            </a:pPr>
            <a:r>
              <a:rPr lang="en-US" sz="1600" dirty="0">
                <a:solidFill>
                  <a:schemeClr val="tx1"/>
                </a:solidFill>
              </a:rPr>
              <a:t>My husband, Tom, and I moved to Tower Lakes with our three children over 19 years ago. Tom had first moved here when his family relocated here from Michigan in 1968. </a:t>
            </a:r>
          </a:p>
          <a:p>
            <a:pPr marL="0" indent="0">
              <a:buNone/>
            </a:pPr>
            <a:r>
              <a:rPr lang="en-US" sz="1600" dirty="0">
                <a:solidFill>
                  <a:schemeClr val="tx1"/>
                </a:solidFill>
              </a:rPr>
              <a:t>Since 2001, I have been on the TLIA Events Committee for two years, serving as its treasurer, the Youth Tennis Chairperson for five years, also as it's treasurer, the Beach Committee for three years, the Tennis Committee for a year and most recently have been the Communications Committee Chairperson for the past two years. </a:t>
            </a:r>
          </a:p>
          <a:p>
            <a:pPr marL="0" indent="0">
              <a:buNone/>
            </a:pPr>
            <a:r>
              <a:rPr lang="en-US" sz="1600" dirty="0">
                <a:solidFill>
                  <a:schemeClr val="tx1"/>
                </a:solidFill>
              </a:rPr>
              <a:t>In the past I held numerous volunteer positions in my children's schools, sport teams and in my community and I am currently volunteering as a Bereavement Minister at St. Anne Catholic Church in Barrington.</a:t>
            </a:r>
          </a:p>
          <a:p>
            <a:pPr marL="0" indent="0">
              <a:buNone/>
            </a:pPr>
            <a:r>
              <a:rPr lang="en-US" sz="1600" dirty="0">
                <a:solidFill>
                  <a:schemeClr val="tx1"/>
                </a:solidFill>
              </a:rPr>
              <a:t>I graduated from Western Illinois University with a degree in Communications and have worked professionally in the Customer Service world for over 10 years, gaining experience in Excel, Word and PowerPoint. </a:t>
            </a:r>
          </a:p>
          <a:p>
            <a:pPr marL="0" indent="0">
              <a:buNone/>
            </a:pPr>
            <a:r>
              <a:rPr lang="en-US" sz="1600" dirty="0">
                <a:solidFill>
                  <a:schemeClr val="tx1"/>
                </a:solidFill>
              </a:rPr>
              <a:t>I truly feel that TL is the best place to raise a family and I want to continue to give back to the community that has provided so much to my family over the years. </a:t>
            </a:r>
          </a:p>
        </p:txBody>
      </p:sp>
      <p:pic>
        <p:nvPicPr>
          <p:cNvPr id="4" name="Picture 3">
            <a:extLst>
              <a:ext uri="{FF2B5EF4-FFF2-40B4-BE49-F238E27FC236}">
                <a16:creationId xmlns:a16="http://schemas.microsoft.com/office/drawing/2014/main" id="{C3EE2FAE-D396-4D5D-BDBC-031B3CD863A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829799" y="419100"/>
            <a:ext cx="1812925" cy="2362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5321962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271A3-D00C-4826-A3CA-FA0D02FAAF6D}"/>
              </a:ext>
            </a:extLst>
          </p:cNvPr>
          <p:cNvSpPr>
            <a:spLocks noGrp="1"/>
          </p:cNvSpPr>
          <p:nvPr>
            <p:ph type="title"/>
          </p:nvPr>
        </p:nvSpPr>
        <p:spPr/>
        <p:txBody>
          <a:bodyPr/>
          <a:lstStyle/>
          <a:p>
            <a:r>
              <a:rPr lang="en-US" dirty="0"/>
              <a:t>For Recording Secretary </a:t>
            </a:r>
          </a:p>
        </p:txBody>
      </p:sp>
      <p:sp>
        <p:nvSpPr>
          <p:cNvPr id="3" name="Content Placeholder 2">
            <a:extLst>
              <a:ext uri="{FF2B5EF4-FFF2-40B4-BE49-F238E27FC236}">
                <a16:creationId xmlns:a16="http://schemas.microsoft.com/office/drawing/2014/main" id="{82F3EC08-AE7E-444B-9040-DFAB92C87D29}"/>
              </a:ext>
            </a:extLst>
          </p:cNvPr>
          <p:cNvSpPr>
            <a:spLocks noGrp="1"/>
          </p:cNvSpPr>
          <p:nvPr>
            <p:ph idx="1"/>
          </p:nvPr>
        </p:nvSpPr>
        <p:spPr>
          <a:xfrm>
            <a:off x="676657" y="1856301"/>
            <a:ext cx="9153144" cy="3921564"/>
          </a:xfrm>
        </p:spPr>
        <p:txBody>
          <a:bodyPr>
            <a:normAutofit/>
          </a:bodyPr>
          <a:lstStyle/>
          <a:p>
            <a:pPr marL="0" indent="0">
              <a:buNone/>
            </a:pPr>
            <a:r>
              <a:rPr lang="en-US" b="1" dirty="0"/>
              <a:t>Kristi Nash </a:t>
            </a:r>
          </a:p>
          <a:p>
            <a:pPr marL="0" indent="0">
              <a:buNone/>
            </a:pPr>
            <a:r>
              <a:rPr lang="en-US" sz="1800" dirty="0">
                <a:solidFill>
                  <a:schemeClr val="tx1"/>
                </a:solidFill>
              </a:rPr>
              <a:t>My name is Kristi Nash and my husband, Bob, and I have lived in Tower Lakes for 16 years on North Lake. We have a family of four grown children with 7 beautiful grandchildren. </a:t>
            </a:r>
          </a:p>
          <a:p>
            <a:pPr marL="0" indent="0">
              <a:buNone/>
            </a:pPr>
            <a:r>
              <a:rPr lang="en-US" sz="1800" dirty="0">
                <a:solidFill>
                  <a:schemeClr val="tx1"/>
                </a:solidFill>
              </a:rPr>
              <a:t>I served on the Social Committee for two terms and have been Recording Secretary for the last two years. I have an MBA from Lake Forest Graduate School of Management with an undergraduate degree in Business from Indiana University. I am currently working at Takeda Pharmaceuticals as a Program Manager in IT. </a:t>
            </a:r>
          </a:p>
          <a:p>
            <a:pPr marL="0" indent="0">
              <a:buNone/>
            </a:pPr>
            <a:r>
              <a:rPr lang="en-US" sz="1800" dirty="0">
                <a:solidFill>
                  <a:schemeClr val="tx1"/>
                </a:solidFill>
              </a:rPr>
              <a:t>I enjoy hiking, kayaking, and power walking around the whole of Tower Lakes and am looking forward to the completion of the WALK TL project. </a:t>
            </a:r>
          </a:p>
        </p:txBody>
      </p:sp>
      <p:pic>
        <p:nvPicPr>
          <p:cNvPr id="4" name="Picture 3">
            <a:extLst>
              <a:ext uri="{FF2B5EF4-FFF2-40B4-BE49-F238E27FC236}">
                <a16:creationId xmlns:a16="http://schemas.microsoft.com/office/drawing/2014/main" id="{8AFA9974-500B-44D4-BCA7-606A30AB70C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838795" y="499532"/>
            <a:ext cx="1803929" cy="228176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8297612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69B17-9551-430B-9F7F-1B8393284E3E}"/>
              </a:ext>
            </a:extLst>
          </p:cNvPr>
          <p:cNvSpPr>
            <a:spLocks noGrp="1"/>
          </p:cNvSpPr>
          <p:nvPr>
            <p:ph type="title"/>
          </p:nvPr>
        </p:nvSpPr>
        <p:spPr/>
        <p:txBody>
          <a:bodyPr/>
          <a:lstStyle/>
          <a:p>
            <a:r>
              <a:rPr lang="en-US" sz="4800" dirty="0"/>
              <a:t>For Member-at-Large</a:t>
            </a:r>
            <a:endParaRPr lang="en-US" dirty="0"/>
          </a:p>
        </p:txBody>
      </p:sp>
      <p:sp>
        <p:nvSpPr>
          <p:cNvPr id="3" name="Content Placeholder 2">
            <a:extLst>
              <a:ext uri="{FF2B5EF4-FFF2-40B4-BE49-F238E27FC236}">
                <a16:creationId xmlns:a16="http://schemas.microsoft.com/office/drawing/2014/main" id="{0B7FDFD9-840F-40EB-839D-7963EC48356B}"/>
              </a:ext>
            </a:extLst>
          </p:cNvPr>
          <p:cNvSpPr>
            <a:spLocks noGrp="1"/>
          </p:cNvSpPr>
          <p:nvPr>
            <p:ph idx="1"/>
          </p:nvPr>
        </p:nvSpPr>
        <p:spPr>
          <a:xfrm>
            <a:off x="676657" y="1856301"/>
            <a:ext cx="8949595" cy="3921564"/>
          </a:xfrm>
        </p:spPr>
        <p:txBody>
          <a:bodyPr>
            <a:normAutofit/>
          </a:bodyPr>
          <a:lstStyle/>
          <a:p>
            <a:pPr marL="0" indent="0">
              <a:buNone/>
            </a:pPr>
            <a:r>
              <a:rPr lang="en-US" b="1" dirty="0"/>
              <a:t>Mike Meyer </a:t>
            </a:r>
          </a:p>
          <a:p>
            <a:pPr marL="0" indent="0">
              <a:buNone/>
            </a:pPr>
            <a:r>
              <a:rPr lang="en-US" sz="1800" dirty="0">
                <a:solidFill>
                  <a:schemeClr val="tx1"/>
                </a:solidFill>
              </a:rPr>
              <a:t>My wife, Sarah, and I along with our two daughters, Quinn and Amelia, moved to Tower Lakes in May of 2019. </a:t>
            </a:r>
          </a:p>
          <a:p>
            <a:pPr marL="0" indent="0">
              <a:buNone/>
            </a:pPr>
            <a:r>
              <a:rPr lang="en-US" sz="1800" dirty="0">
                <a:solidFill>
                  <a:schemeClr val="tx1"/>
                </a:solidFill>
              </a:rPr>
              <a:t>We were searching for an area with great families and a strong community feel. We were familiar with Tower Lakes and knew it would be the perfect place for our family.</a:t>
            </a:r>
          </a:p>
          <a:p>
            <a:pPr marL="0" indent="0">
              <a:buNone/>
            </a:pPr>
            <a:r>
              <a:rPr lang="en-US" sz="1800" dirty="0">
                <a:solidFill>
                  <a:schemeClr val="tx1"/>
                </a:solidFill>
              </a:rPr>
              <a:t>After moving in, we dove right into attending all the activities and community events Tower Lakes offers. Tower Lakes has been great to my family in the short amount of time we have lived here. I feel it is important to give back to a community that provides so much for their residents</a:t>
            </a:r>
          </a:p>
        </p:txBody>
      </p:sp>
      <p:pic>
        <p:nvPicPr>
          <p:cNvPr id="4" name="Picture 3">
            <a:extLst>
              <a:ext uri="{FF2B5EF4-FFF2-40B4-BE49-F238E27FC236}">
                <a16:creationId xmlns:a16="http://schemas.microsoft.com/office/drawing/2014/main" id="{F178CA82-F85A-4328-B5BB-AF85C522029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829801" y="419100"/>
            <a:ext cx="1856983" cy="2362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5090614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715F2-2A95-4E58-8A4A-7CE23B35CE18}"/>
              </a:ext>
            </a:extLst>
          </p:cNvPr>
          <p:cNvSpPr>
            <a:spLocks noGrp="1"/>
          </p:cNvSpPr>
          <p:nvPr>
            <p:ph type="title"/>
          </p:nvPr>
        </p:nvSpPr>
        <p:spPr/>
        <p:txBody>
          <a:bodyPr/>
          <a:lstStyle/>
          <a:p>
            <a:r>
              <a:rPr lang="en-US" dirty="0"/>
              <a:t>For Member-at-Large</a:t>
            </a:r>
          </a:p>
        </p:txBody>
      </p:sp>
      <p:sp>
        <p:nvSpPr>
          <p:cNvPr id="3" name="Content Placeholder 2">
            <a:extLst>
              <a:ext uri="{FF2B5EF4-FFF2-40B4-BE49-F238E27FC236}">
                <a16:creationId xmlns:a16="http://schemas.microsoft.com/office/drawing/2014/main" id="{5F82C309-873F-46D6-A3C8-D059CD9DDFD3}"/>
              </a:ext>
            </a:extLst>
          </p:cNvPr>
          <p:cNvSpPr>
            <a:spLocks noGrp="1"/>
          </p:cNvSpPr>
          <p:nvPr>
            <p:ph idx="1"/>
          </p:nvPr>
        </p:nvSpPr>
        <p:spPr>
          <a:xfrm>
            <a:off x="676657" y="1856301"/>
            <a:ext cx="9153144" cy="3921564"/>
          </a:xfrm>
        </p:spPr>
        <p:txBody>
          <a:bodyPr>
            <a:normAutofit lnSpcReduction="10000"/>
          </a:bodyPr>
          <a:lstStyle/>
          <a:p>
            <a:pPr marL="0" indent="0">
              <a:buNone/>
            </a:pPr>
            <a:r>
              <a:rPr lang="en-US" b="1" dirty="0"/>
              <a:t>Colin Regan</a:t>
            </a:r>
          </a:p>
          <a:p>
            <a:pPr marL="0" indent="0">
              <a:buNone/>
            </a:pPr>
            <a:r>
              <a:rPr lang="en-US" sz="1900" dirty="0">
                <a:solidFill>
                  <a:schemeClr val="tx1"/>
                </a:solidFill>
              </a:rPr>
              <a:t>My wife, Amy, and I moved to Tower Lakes in January of 2016 with our son, Declan, after discovering this wonderful, resort-like community one day on a bike ride. I promptly came home and declared that our next home would be in Tower Lakes. Amy humored me, since she grew up in the Barrington area and already knew about all TL had to offer our family. In September 2017 we added another member to the family, Brigid. Brigid and Declan love the TL lifestyle and they spend most of the warm months swimming in the lake, kayaking, fishing and exploring. </a:t>
            </a:r>
          </a:p>
          <a:p>
            <a:pPr marL="0" indent="0">
              <a:buNone/>
            </a:pPr>
            <a:r>
              <a:rPr lang="en-US" sz="1900" dirty="0">
                <a:solidFill>
                  <a:schemeClr val="tx1"/>
                </a:solidFill>
              </a:rPr>
              <a:t>I was quickly recruited by Nick Adams to join the Lake Committee and have served as a member ever since. As a member of the Lake Committee, I have strived to ensure that our greatest asset, the lake, can be enjoyed by all whether that’s swimming, boating, fishing, or a combination. I have assisted in the negotiation of our most recent service contract with TL’s current lake maintenance provider and look forward to continuing to help preserve and enhance our community’s greatest asset. </a:t>
            </a:r>
          </a:p>
        </p:txBody>
      </p:sp>
      <p:pic>
        <p:nvPicPr>
          <p:cNvPr id="4" name="Picture 3">
            <a:extLst>
              <a:ext uri="{FF2B5EF4-FFF2-40B4-BE49-F238E27FC236}">
                <a16:creationId xmlns:a16="http://schemas.microsoft.com/office/drawing/2014/main" id="{BC194121-8ED0-45B7-80AE-49758E3B097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829800" y="419100"/>
            <a:ext cx="1863247" cy="2362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396385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76C1CE4-A165-4220-A61B-BC1DF668E7D0}"/>
              </a:ext>
            </a:extLst>
          </p:cNvPr>
          <p:cNvSpPr>
            <a:spLocks noGrp="1"/>
          </p:cNvSpPr>
          <p:nvPr>
            <p:ph type="ctrTitle"/>
          </p:nvPr>
        </p:nvSpPr>
        <p:spPr/>
        <p:txBody>
          <a:bodyPr/>
          <a:lstStyle/>
          <a:p>
            <a:r>
              <a:rPr lang="en-US" dirty="0"/>
              <a:t>Finance </a:t>
            </a:r>
            <a:br>
              <a:rPr lang="en-US" dirty="0"/>
            </a:br>
            <a:r>
              <a:rPr lang="en-US" dirty="0"/>
              <a:t>Committee</a:t>
            </a:r>
          </a:p>
        </p:txBody>
      </p:sp>
      <p:sp>
        <p:nvSpPr>
          <p:cNvPr id="5" name="Subtitle 4">
            <a:extLst>
              <a:ext uri="{FF2B5EF4-FFF2-40B4-BE49-F238E27FC236}">
                <a16:creationId xmlns:a16="http://schemas.microsoft.com/office/drawing/2014/main" id="{ACB2E5DF-6E06-4860-AF9A-B1D1B7D665D2}"/>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1233926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AB17D-E0B9-4C35-AA03-E3CB1BDFBD9A}"/>
              </a:ext>
            </a:extLst>
          </p:cNvPr>
          <p:cNvSpPr>
            <a:spLocks noGrp="1"/>
          </p:cNvSpPr>
          <p:nvPr>
            <p:ph type="title"/>
          </p:nvPr>
        </p:nvSpPr>
        <p:spPr>
          <a:xfrm>
            <a:off x="603504" y="767419"/>
            <a:ext cx="10780776" cy="3355848"/>
          </a:xfrm>
        </p:spPr>
        <p:txBody>
          <a:bodyPr anchor="b">
            <a:normAutofit/>
          </a:bodyPr>
          <a:lstStyle/>
          <a:p>
            <a:r>
              <a:rPr lang="en-US" dirty="0"/>
              <a:t>Treasurer’s </a:t>
            </a:r>
            <a:br>
              <a:rPr lang="en-US" dirty="0"/>
            </a:br>
            <a:r>
              <a:rPr lang="en-US" dirty="0"/>
              <a:t>Report</a:t>
            </a:r>
          </a:p>
        </p:txBody>
      </p:sp>
      <p:sp>
        <p:nvSpPr>
          <p:cNvPr id="4" name="Content Placeholder 3">
            <a:extLst>
              <a:ext uri="{FF2B5EF4-FFF2-40B4-BE49-F238E27FC236}">
                <a16:creationId xmlns:a16="http://schemas.microsoft.com/office/drawing/2014/main" id="{3C7BA0C8-9C06-467C-A8FC-CFF82AAAD4C8}"/>
              </a:ext>
            </a:extLst>
          </p:cNvPr>
          <p:cNvSpPr>
            <a:spLocks noGrp="1"/>
          </p:cNvSpPr>
          <p:nvPr>
            <p:ph type="body" idx="1"/>
          </p:nvPr>
        </p:nvSpPr>
        <p:spPr>
          <a:xfrm>
            <a:off x="667512" y="4204209"/>
            <a:ext cx="9226296" cy="1645920"/>
          </a:xfrm>
        </p:spPr>
        <p:txBody>
          <a:bodyPr anchor="t">
            <a:normAutofit/>
          </a:bodyPr>
          <a:lstStyle/>
          <a:p>
            <a:r>
              <a:rPr lang="en-US" dirty="0"/>
              <a:t>Tom Kuna</a:t>
            </a:r>
          </a:p>
        </p:txBody>
      </p:sp>
    </p:spTree>
    <p:extLst>
      <p:ext uri="{BB962C8B-B14F-4D97-AF65-F5344CB8AC3E}">
        <p14:creationId xmlns:p14="http://schemas.microsoft.com/office/powerpoint/2010/main" val="4843202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7609EC8-C921-4590-BAFE-F637B1B16ECD}"/>
              </a:ext>
            </a:extLst>
          </p:cNvPr>
          <p:cNvSpPr>
            <a:spLocks noGrp="1"/>
          </p:cNvSpPr>
          <p:nvPr>
            <p:ph type="title"/>
          </p:nvPr>
        </p:nvSpPr>
        <p:spPr>
          <a:xfrm>
            <a:off x="657224" y="499533"/>
            <a:ext cx="10772775" cy="1275292"/>
          </a:xfrm>
        </p:spPr>
        <p:txBody>
          <a:bodyPr>
            <a:normAutofit fontScale="90000"/>
          </a:bodyPr>
          <a:lstStyle/>
          <a:p>
            <a:r>
              <a:rPr lang="en-US" dirty="0"/>
              <a:t>Profit and Loss 2020 Budget vs Actual</a:t>
            </a:r>
          </a:p>
        </p:txBody>
      </p:sp>
      <p:graphicFrame>
        <p:nvGraphicFramePr>
          <p:cNvPr id="2" name="Object 1">
            <a:extLst>
              <a:ext uri="{FF2B5EF4-FFF2-40B4-BE49-F238E27FC236}">
                <a16:creationId xmlns:a16="http://schemas.microsoft.com/office/drawing/2014/main" id="{C733982D-5257-42C5-A8B1-EC77EFBE3BF9}"/>
              </a:ext>
            </a:extLst>
          </p:cNvPr>
          <p:cNvGraphicFramePr>
            <a:graphicFrameLocks noChangeAspect="1"/>
          </p:cNvGraphicFramePr>
          <p:nvPr>
            <p:extLst>
              <p:ext uri="{D42A27DB-BD31-4B8C-83A1-F6EECF244321}">
                <p14:modId xmlns:p14="http://schemas.microsoft.com/office/powerpoint/2010/main" val="236276889"/>
              </p:ext>
            </p:extLst>
          </p:nvPr>
        </p:nvGraphicFramePr>
        <p:xfrm>
          <a:off x="1165964" y="1707356"/>
          <a:ext cx="9455541" cy="4083844"/>
        </p:xfrm>
        <a:graphic>
          <a:graphicData uri="http://schemas.openxmlformats.org/presentationml/2006/ole">
            <mc:AlternateContent xmlns:mc="http://schemas.openxmlformats.org/markup-compatibility/2006">
              <mc:Choice xmlns:v="urn:schemas-microsoft-com:vml" Requires="v">
                <p:oleObj name="Worksheet" r:id="rId2" imgW="7353208" imgH="3177645" progId="Excel.Sheet.12">
                  <p:embed/>
                </p:oleObj>
              </mc:Choice>
              <mc:Fallback>
                <p:oleObj name="Worksheet" r:id="rId2" imgW="7353208" imgH="3177645" progId="Excel.Sheet.12">
                  <p:embed/>
                  <p:pic>
                    <p:nvPicPr>
                      <p:cNvPr id="0" name=""/>
                      <p:cNvPicPr/>
                      <p:nvPr/>
                    </p:nvPicPr>
                    <p:blipFill>
                      <a:blip r:embed="rId3"/>
                      <a:stretch>
                        <a:fillRect/>
                      </a:stretch>
                    </p:blipFill>
                    <p:spPr>
                      <a:xfrm>
                        <a:off x="1165964" y="1707356"/>
                        <a:ext cx="9455541" cy="4083844"/>
                      </a:xfrm>
                      <a:prstGeom prst="rect">
                        <a:avLst/>
                      </a:prstGeom>
                    </p:spPr>
                  </p:pic>
                </p:oleObj>
              </mc:Fallback>
            </mc:AlternateContent>
          </a:graphicData>
        </a:graphic>
      </p:graphicFrame>
    </p:spTree>
    <p:extLst>
      <p:ext uri="{BB962C8B-B14F-4D97-AF65-F5344CB8AC3E}">
        <p14:creationId xmlns:p14="http://schemas.microsoft.com/office/powerpoint/2010/main" val="29236575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3504" y="1348461"/>
            <a:ext cx="10782300" cy="5509539"/>
          </a:xfrm>
        </p:spPr>
        <p:txBody>
          <a:bodyPr/>
          <a:lstStyle/>
          <a:p>
            <a:r>
              <a:rPr lang="en-US" dirty="0"/>
              <a:t>Quorum </a:t>
            </a:r>
            <a:br>
              <a:rPr lang="en-US" dirty="0"/>
            </a:br>
            <a:r>
              <a:rPr lang="en-US" dirty="0"/>
              <a:t>10% of membership </a:t>
            </a:r>
            <a:br>
              <a:rPr lang="en-US" dirty="0"/>
            </a:br>
            <a:r>
              <a:rPr lang="en-US" dirty="0"/>
              <a:t>to qualify	</a:t>
            </a:r>
            <a:br>
              <a:rPr lang="en-US" dirty="0"/>
            </a:br>
            <a:r>
              <a:rPr lang="en-US" dirty="0"/>
              <a:t>present or via proxy vote</a:t>
            </a:r>
          </a:p>
        </p:txBody>
      </p:sp>
    </p:spTree>
    <p:extLst>
      <p:ext uri="{BB962C8B-B14F-4D97-AF65-F5344CB8AC3E}">
        <p14:creationId xmlns:p14="http://schemas.microsoft.com/office/powerpoint/2010/main" val="588935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00CC2-048D-4258-9240-FE85209449CC}"/>
              </a:ext>
            </a:extLst>
          </p:cNvPr>
          <p:cNvSpPr>
            <a:spLocks noGrp="1"/>
          </p:cNvSpPr>
          <p:nvPr>
            <p:ph type="title"/>
          </p:nvPr>
        </p:nvSpPr>
        <p:spPr/>
        <p:txBody>
          <a:bodyPr>
            <a:normAutofit fontScale="90000"/>
          </a:bodyPr>
          <a:lstStyle/>
          <a:p>
            <a:r>
              <a:rPr lang="en-US" dirty="0"/>
              <a:t>Profit and Loss 2020 Budget vs Actual</a:t>
            </a:r>
          </a:p>
        </p:txBody>
      </p:sp>
      <p:graphicFrame>
        <p:nvGraphicFramePr>
          <p:cNvPr id="4" name="Object 3">
            <a:extLst>
              <a:ext uri="{FF2B5EF4-FFF2-40B4-BE49-F238E27FC236}">
                <a16:creationId xmlns:a16="http://schemas.microsoft.com/office/drawing/2014/main" id="{E5492C7F-983E-473F-9CDB-C862B1D999A2}"/>
              </a:ext>
            </a:extLst>
          </p:cNvPr>
          <p:cNvGraphicFramePr>
            <a:graphicFrameLocks noChangeAspect="1"/>
          </p:cNvGraphicFramePr>
          <p:nvPr>
            <p:extLst>
              <p:ext uri="{D42A27DB-BD31-4B8C-83A1-F6EECF244321}">
                <p14:modId xmlns:p14="http://schemas.microsoft.com/office/powerpoint/2010/main" val="3829909014"/>
              </p:ext>
            </p:extLst>
          </p:nvPr>
        </p:nvGraphicFramePr>
        <p:xfrm>
          <a:off x="1295400" y="1851547"/>
          <a:ext cx="9220200" cy="1252051"/>
        </p:xfrm>
        <a:graphic>
          <a:graphicData uri="http://schemas.openxmlformats.org/presentationml/2006/ole">
            <mc:AlternateContent xmlns:mc="http://schemas.openxmlformats.org/markup-compatibility/2006">
              <mc:Choice xmlns:v="urn:schemas-microsoft-com:vml" Requires="v">
                <p:oleObj name="Worksheet" r:id="rId2" imgW="7353208" imgH="998162" progId="Excel.Sheet.12">
                  <p:embed/>
                </p:oleObj>
              </mc:Choice>
              <mc:Fallback>
                <p:oleObj name="Worksheet" r:id="rId2" imgW="7353208" imgH="998162" progId="Excel.Sheet.12">
                  <p:embed/>
                  <p:pic>
                    <p:nvPicPr>
                      <p:cNvPr id="4" name="Object 3">
                        <a:extLst>
                          <a:ext uri="{FF2B5EF4-FFF2-40B4-BE49-F238E27FC236}">
                            <a16:creationId xmlns:a16="http://schemas.microsoft.com/office/drawing/2014/main" id="{E5492C7F-983E-473F-9CDB-C862B1D999A2}"/>
                          </a:ext>
                        </a:extLst>
                      </p:cNvPr>
                      <p:cNvPicPr/>
                      <p:nvPr/>
                    </p:nvPicPr>
                    <p:blipFill>
                      <a:blip r:embed="rId3"/>
                      <a:stretch>
                        <a:fillRect/>
                      </a:stretch>
                    </p:blipFill>
                    <p:spPr>
                      <a:xfrm>
                        <a:off x="1295400" y="1851547"/>
                        <a:ext cx="9220200" cy="1252051"/>
                      </a:xfrm>
                      <a:prstGeom prst="rect">
                        <a:avLst/>
                      </a:prstGeom>
                    </p:spPr>
                  </p:pic>
                </p:oleObj>
              </mc:Fallback>
            </mc:AlternateContent>
          </a:graphicData>
        </a:graphic>
      </p:graphicFrame>
    </p:spTree>
    <p:extLst>
      <p:ext uri="{BB962C8B-B14F-4D97-AF65-F5344CB8AC3E}">
        <p14:creationId xmlns:p14="http://schemas.microsoft.com/office/powerpoint/2010/main" val="15551971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11D9E-F798-4FB2-9478-011725047417}"/>
              </a:ext>
            </a:extLst>
          </p:cNvPr>
          <p:cNvSpPr>
            <a:spLocks noGrp="1"/>
          </p:cNvSpPr>
          <p:nvPr>
            <p:ph type="title"/>
          </p:nvPr>
        </p:nvSpPr>
        <p:spPr/>
        <p:txBody>
          <a:bodyPr/>
          <a:lstStyle/>
          <a:p>
            <a:r>
              <a:rPr lang="en-US" dirty="0"/>
              <a:t>TLIA Cash Balances</a:t>
            </a:r>
          </a:p>
        </p:txBody>
      </p:sp>
      <p:graphicFrame>
        <p:nvGraphicFramePr>
          <p:cNvPr id="4" name="Object 3">
            <a:extLst>
              <a:ext uri="{FF2B5EF4-FFF2-40B4-BE49-F238E27FC236}">
                <a16:creationId xmlns:a16="http://schemas.microsoft.com/office/drawing/2014/main" id="{EB2CB230-795D-44CD-8DF9-72EE896605D4}"/>
              </a:ext>
            </a:extLst>
          </p:cNvPr>
          <p:cNvGraphicFramePr>
            <a:graphicFrameLocks noChangeAspect="1"/>
          </p:cNvGraphicFramePr>
          <p:nvPr>
            <p:extLst>
              <p:ext uri="{D42A27DB-BD31-4B8C-83A1-F6EECF244321}">
                <p14:modId xmlns:p14="http://schemas.microsoft.com/office/powerpoint/2010/main" val="3654091023"/>
              </p:ext>
            </p:extLst>
          </p:nvPr>
        </p:nvGraphicFramePr>
        <p:xfrm>
          <a:off x="2168525" y="1774825"/>
          <a:ext cx="7253288" cy="2257425"/>
        </p:xfrm>
        <a:graphic>
          <a:graphicData uri="http://schemas.openxmlformats.org/presentationml/2006/ole">
            <mc:AlternateContent xmlns:mc="http://schemas.openxmlformats.org/markup-compatibility/2006">
              <mc:Choice xmlns:v="urn:schemas-microsoft-com:vml" Requires="v">
                <p:oleObj name="Worksheet" r:id="rId2" imgW="5143417" imgH="1600130" progId="Excel.Sheet.12">
                  <p:embed/>
                </p:oleObj>
              </mc:Choice>
              <mc:Fallback>
                <p:oleObj name="Worksheet" r:id="rId2" imgW="5143417" imgH="1600130" progId="Excel.Sheet.12">
                  <p:embed/>
                  <p:pic>
                    <p:nvPicPr>
                      <p:cNvPr id="4" name="Object 3">
                        <a:extLst>
                          <a:ext uri="{FF2B5EF4-FFF2-40B4-BE49-F238E27FC236}">
                            <a16:creationId xmlns:a16="http://schemas.microsoft.com/office/drawing/2014/main" id="{EB2CB230-795D-44CD-8DF9-72EE896605D4}"/>
                          </a:ext>
                        </a:extLst>
                      </p:cNvPr>
                      <p:cNvPicPr/>
                      <p:nvPr/>
                    </p:nvPicPr>
                    <p:blipFill>
                      <a:blip r:embed="rId3"/>
                      <a:stretch>
                        <a:fillRect/>
                      </a:stretch>
                    </p:blipFill>
                    <p:spPr>
                      <a:xfrm>
                        <a:off x="2168525" y="1774825"/>
                        <a:ext cx="7253288" cy="2257425"/>
                      </a:xfrm>
                      <a:prstGeom prst="rect">
                        <a:avLst/>
                      </a:prstGeom>
                    </p:spPr>
                  </p:pic>
                </p:oleObj>
              </mc:Fallback>
            </mc:AlternateContent>
          </a:graphicData>
        </a:graphic>
      </p:graphicFrame>
    </p:spTree>
    <p:extLst>
      <p:ext uri="{BB962C8B-B14F-4D97-AF65-F5344CB8AC3E}">
        <p14:creationId xmlns:p14="http://schemas.microsoft.com/office/powerpoint/2010/main" val="21373896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9E1BE23-6DAB-4638-9103-10735DB7C9D0}"/>
              </a:ext>
            </a:extLst>
          </p:cNvPr>
          <p:cNvSpPr>
            <a:spLocks noGrp="1"/>
          </p:cNvSpPr>
          <p:nvPr>
            <p:ph type="title"/>
          </p:nvPr>
        </p:nvSpPr>
        <p:spPr/>
        <p:txBody>
          <a:bodyPr>
            <a:normAutofit fontScale="90000"/>
          </a:bodyPr>
          <a:lstStyle/>
          <a:p>
            <a:r>
              <a:rPr lang="en-US" dirty="0"/>
              <a:t>5 Year Summary of Capital Expenditures</a:t>
            </a:r>
          </a:p>
        </p:txBody>
      </p:sp>
      <p:graphicFrame>
        <p:nvGraphicFramePr>
          <p:cNvPr id="6" name="Object 5">
            <a:extLst>
              <a:ext uri="{FF2B5EF4-FFF2-40B4-BE49-F238E27FC236}">
                <a16:creationId xmlns:a16="http://schemas.microsoft.com/office/drawing/2014/main" id="{B7B8D630-B821-4EC2-BE86-635146C15042}"/>
              </a:ext>
            </a:extLst>
          </p:cNvPr>
          <p:cNvGraphicFramePr>
            <a:graphicFrameLocks noChangeAspect="1"/>
          </p:cNvGraphicFramePr>
          <p:nvPr>
            <p:extLst>
              <p:ext uri="{D42A27DB-BD31-4B8C-83A1-F6EECF244321}">
                <p14:modId xmlns:p14="http://schemas.microsoft.com/office/powerpoint/2010/main" val="3785081940"/>
              </p:ext>
            </p:extLst>
          </p:nvPr>
        </p:nvGraphicFramePr>
        <p:xfrm>
          <a:off x="762000" y="2006918"/>
          <a:ext cx="6248303" cy="2580322"/>
        </p:xfrm>
        <a:graphic>
          <a:graphicData uri="http://schemas.openxmlformats.org/presentationml/2006/ole">
            <mc:AlternateContent xmlns:mc="http://schemas.openxmlformats.org/markup-compatibility/2006">
              <mc:Choice xmlns:v="urn:schemas-microsoft-com:vml" Requires="v">
                <p:oleObj name="Worksheet" r:id="rId2" imgW="3893894" imgH="1607948" progId="Excel.Sheet.12">
                  <p:embed/>
                </p:oleObj>
              </mc:Choice>
              <mc:Fallback>
                <p:oleObj name="Worksheet" r:id="rId2" imgW="3893894" imgH="1607948" progId="Excel.Sheet.12">
                  <p:embed/>
                  <p:pic>
                    <p:nvPicPr>
                      <p:cNvPr id="6" name="Object 5">
                        <a:extLst>
                          <a:ext uri="{FF2B5EF4-FFF2-40B4-BE49-F238E27FC236}">
                            <a16:creationId xmlns:a16="http://schemas.microsoft.com/office/drawing/2014/main" id="{B7B8D630-B821-4EC2-BE86-635146C15042}"/>
                          </a:ext>
                        </a:extLst>
                      </p:cNvPr>
                      <p:cNvPicPr/>
                      <p:nvPr/>
                    </p:nvPicPr>
                    <p:blipFill>
                      <a:blip r:embed="rId3"/>
                      <a:stretch>
                        <a:fillRect/>
                      </a:stretch>
                    </p:blipFill>
                    <p:spPr>
                      <a:xfrm>
                        <a:off x="762000" y="2006918"/>
                        <a:ext cx="6248303" cy="2580322"/>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087D7DE7-4A85-4A3C-B1FD-936BEC7D2B97}"/>
              </a:ext>
            </a:extLst>
          </p:cNvPr>
          <p:cNvGraphicFramePr>
            <a:graphicFrameLocks noChangeAspect="1"/>
          </p:cNvGraphicFramePr>
          <p:nvPr>
            <p:extLst>
              <p:ext uri="{D42A27DB-BD31-4B8C-83A1-F6EECF244321}">
                <p14:modId xmlns:p14="http://schemas.microsoft.com/office/powerpoint/2010/main" val="1651738741"/>
              </p:ext>
            </p:extLst>
          </p:nvPr>
        </p:nvGraphicFramePr>
        <p:xfrm>
          <a:off x="7327900" y="2006918"/>
          <a:ext cx="4314825" cy="2282825"/>
        </p:xfrm>
        <a:graphic>
          <a:graphicData uri="http://schemas.openxmlformats.org/presentationml/2006/ole">
            <mc:AlternateContent xmlns:mc="http://schemas.openxmlformats.org/markup-compatibility/2006">
              <mc:Choice xmlns:v="urn:schemas-microsoft-com:vml" Requires="v">
                <p:oleObj name="Worksheet" r:id="rId4" imgW="2606084" imgH="1379278" progId="Excel.Sheet.12">
                  <p:embed/>
                </p:oleObj>
              </mc:Choice>
              <mc:Fallback>
                <p:oleObj name="Worksheet" r:id="rId4" imgW="2606084" imgH="1379278" progId="Excel.Sheet.12">
                  <p:embed/>
                  <p:pic>
                    <p:nvPicPr>
                      <p:cNvPr id="7" name="Object 6">
                        <a:extLst>
                          <a:ext uri="{FF2B5EF4-FFF2-40B4-BE49-F238E27FC236}">
                            <a16:creationId xmlns:a16="http://schemas.microsoft.com/office/drawing/2014/main" id="{087D7DE7-4A85-4A3C-B1FD-936BEC7D2B97}"/>
                          </a:ext>
                        </a:extLst>
                      </p:cNvPr>
                      <p:cNvPicPr/>
                      <p:nvPr/>
                    </p:nvPicPr>
                    <p:blipFill>
                      <a:blip r:embed="rId5"/>
                      <a:stretch>
                        <a:fillRect/>
                      </a:stretch>
                    </p:blipFill>
                    <p:spPr>
                      <a:xfrm>
                        <a:off x="7327900" y="2006918"/>
                        <a:ext cx="4314825" cy="2282825"/>
                      </a:xfrm>
                      <a:prstGeom prst="rect">
                        <a:avLst/>
                      </a:prstGeom>
                    </p:spPr>
                  </p:pic>
                </p:oleObj>
              </mc:Fallback>
            </mc:AlternateContent>
          </a:graphicData>
        </a:graphic>
      </p:graphicFrame>
    </p:spTree>
    <p:extLst>
      <p:ext uri="{BB962C8B-B14F-4D97-AF65-F5344CB8AC3E}">
        <p14:creationId xmlns:p14="http://schemas.microsoft.com/office/powerpoint/2010/main" val="27714257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8BC8B-DE38-4129-834C-5B10263337CA}"/>
              </a:ext>
            </a:extLst>
          </p:cNvPr>
          <p:cNvSpPr>
            <a:spLocks noGrp="1"/>
          </p:cNvSpPr>
          <p:nvPr>
            <p:ph type="title"/>
          </p:nvPr>
        </p:nvSpPr>
        <p:spPr>
          <a:xfrm>
            <a:off x="657224" y="499533"/>
            <a:ext cx="10772775" cy="1275292"/>
          </a:xfrm>
        </p:spPr>
        <p:txBody>
          <a:bodyPr>
            <a:normAutofit fontScale="90000"/>
          </a:bodyPr>
          <a:lstStyle/>
          <a:p>
            <a:r>
              <a:rPr lang="en-US" dirty="0"/>
              <a:t>Contributions to </a:t>
            </a:r>
            <a:br>
              <a:rPr lang="en-US" dirty="0"/>
            </a:br>
            <a:r>
              <a:rPr lang="en-US" dirty="0"/>
              <a:t>Capital Reserve Account</a:t>
            </a:r>
          </a:p>
        </p:txBody>
      </p:sp>
      <p:graphicFrame>
        <p:nvGraphicFramePr>
          <p:cNvPr id="5" name="Object 4">
            <a:extLst>
              <a:ext uri="{FF2B5EF4-FFF2-40B4-BE49-F238E27FC236}">
                <a16:creationId xmlns:a16="http://schemas.microsoft.com/office/drawing/2014/main" id="{DD756126-ED3D-429F-94DC-F2E01C194903}"/>
              </a:ext>
            </a:extLst>
          </p:cNvPr>
          <p:cNvGraphicFramePr>
            <a:graphicFrameLocks noChangeAspect="1"/>
          </p:cNvGraphicFramePr>
          <p:nvPr>
            <p:extLst>
              <p:ext uri="{D42A27DB-BD31-4B8C-83A1-F6EECF244321}">
                <p14:modId xmlns:p14="http://schemas.microsoft.com/office/powerpoint/2010/main" val="877177023"/>
              </p:ext>
            </p:extLst>
          </p:nvPr>
        </p:nvGraphicFramePr>
        <p:xfrm>
          <a:off x="762002" y="1851025"/>
          <a:ext cx="10880724" cy="2490155"/>
        </p:xfrm>
        <a:graphic>
          <a:graphicData uri="http://schemas.openxmlformats.org/presentationml/2006/ole">
            <mc:AlternateContent xmlns:mc="http://schemas.openxmlformats.org/markup-compatibility/2006">
              <mc:Choice xmlns:v="urn:schemas-microsoft-com:vml" Requires="v">
                <p:oleObj name="Worksheet" r:id="rId2" imgW="8824074" imgH="2019219" progId="Excel.Sheet.12">
                  <p:embed/>
                </p:oleObj>
              </mc:Choice>
              <mc:Fallback>
                <p:oleObj name="Worksheet" r:id="rId2" imgW="8824074" imgH="2019219" progId="Excel.Sheet.12">
                  <p:embed/>
                  <p:pic>
                    <p:nvPicPr>
                      <p:cNvPr id="5" name="Object 4">
                        <a:extLst>
                          <a:ext uri="{FF2B5EF4-FFF2-40B4-BE49-F238E27FC236}">
                            <a16:creationId xmlns:a16="http://schemas.microsoft.com/office/drawing/2014/main" id="{DD756126-ED3D-429F-94DC-F2E01C194903}"/>
                          </a:ext>
                        </a:extLst>
                      </p:cNvPr>
                      <p:cNvPicPr/>
                      <p:nvPr/>
                    </p:nvPicPr>
                    <p:blipFill>
                      <a:blip r:embed="rId3"/>
                      <a:stretch>
                        <a:fillRect/>
                      </a:stretch>
                    </p:blipFill>
                    <p:spPr>
                      <a:xfrm>
                        <a:off x="762002" y="1851025"/>
                        <a:ext cx="10880724" cy="2490155"/>
                      </a:xfrm>
                      <a:prstGeom prst="rect">
                        <a:avLst/>
                      </a:prstGeom>
                    </p:spPr>
                  </p:pic>
                </p:oleObj>
              </mc:Fallback>
            </mc:AlternateContent>
          </a:graphicData>
        </a:graphic>
      </p:graphicFrame>
    </p:spTree>
    <p:extLst>
      <p:ext uri="{BB962C8B-B14F-4D97-AF65-F5344CB8AC3E}">
        <p14:creationId xmlns:p14="http://schemas.microsoft.com/office/powerpoint/2010/main" val="36343121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E7FFB-3C4D-495F-B9AE-70D3DD4E886D}"/>
              </a:ext>
            </a:extLst>
          </p:cNvPr>
          <p:cNvSpPr>
            <a:spLocks noGrp="1"/>
          </p:cNvSpPr>
          <p:nvPr>
            <p:ph type="title"/>
          </p:nvPr>
        </p:nvSpPr>
        <p:spPr/>
        <p:txBody>
          <a:bodyPr/>
          <a:lstStyle/>
          <a:p>
            <a:r>
              <a:rPr lang="en-US" dirty="0"/>
              <a:t>TLIA 2021 Budget - Expenses</a:t>
            </a:r>
          </a:p>
        </p:txBody>
      </p:sp>
      <p:graphicFrame>
        <p:nvGraphicFramePr>
          <p:cNvPr id="3" name="Object 2">
            <a:extLst>
              <a:ext uri="{FF2B5EF4-FFF2-40B4-BE49-F238E27FC236}">
                <a16:creationId xmlns:a16="http://schemas.microsoft.com/office/drawing/2014/main" id="{A00D900F-8F24-486E-AA27-56797476B442}"/>
              </a:ext>
            </a:extLst>
          </p:cNvPr>
          <p:cNvGraphicFramePr>
            <a:graphicFrameLocks noChangeAspect="1"/>
          </p:cNvGraphicFramePr>
          <p:nvPr>
            <p:extLst>
              <p:ext uri="{D42A27DB-BD31-4B8C-83A1-F6EECF244321}">
                <p14:modId xmlns:p14="http://schemas.microsoft.com/office/powerpoint/2010/main" val="939694977"/>
              </p:ext>
            </p:extLst>
          </p:nvPr>
        </p:nvGraphicFramePr>
        <p:xfrm>
          <a:off x="3019425" y="1488445"/>
          <a:ext cx="5694363" cy="4370387"/>
        </p:xfrm>
        <a:graphic>
          <a:graphicData uri="http://schemas.openxmlformats.org/presentationml/2006/ole">
            <mc:AlternateContent xmlns:mc="http://schemas.openxmlformats.org/markup-compatibility/2006">
              <mc:Choice xmlns:v="urn:schemas-microsoft-com:vml" Requires="v">
                <p:oleObj name="Worksheet" r:id="rId2" imgW="5173880" imgH="3970032" progId="Excel.Sheet.12">
                  <p:embed/>
                </p:oleObj>
              </mc:Choice>
              <mc:Fallback>
                <p:oleObj name="Worksheet" r:id="rId2" imgW="5173880" imgH="3970032" progId="Excel.Sheet.12">
                  <p:embed/>
                  <p:pic>
                    <p:nvPicPr>
                      <p:cNvPr id="0" name=""/>
                      <p:cNvPicPr/>
                      <p:nvPr/>
                    </p:nvPicPr>
                    <p:blipFill>
                      <a:blip r:embed="rId3"/>
                      <a:stretch>
                        <a:fillRect/>
                      </a:stretch>
                    </p:blipFill>
                    <p:spPr>
                      <a:xfrm>
                        <a:off x="3019425" y="1488445"/>
                        <a:ext cx="5694363" cy="4370387"/>
                      </a:xfrm>
                      <a:prstGeom prst="rect">
                        <a:avLst/>
                      </a:prstGeom>
                    </p:spPr>
                  </p:pic>
                </p:oleObj>
              </mc:Fallback>
            </mc:AlternateContent>
          </a:graphicData>
        </a:graphic>
      </p:graphicFrame>
    </p:spTree>
    <p:extLst>
      <p:ext uri="{BB962C8B-B14F-4D97-AF65-F5344CB8AC3E}">
        <p14:creationId xmlns:p14="http://schemas.microsoft.com/office/powerpoint/2010/main" val="13492356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409B8-732C-481C-A21B-2257E8C12E4B}"/>
              </a:ext>
            </a:extLst>
          </p:cNvPr>
          <p:cNvSpPr>
            <a:spLocks noGrp="1"/>
          </p:cNvSpPr>
          <p:nvPr>
            <p:ph type="ctrTitle"/>
          </p:nvPr>
        </p:nvSpPr>
        <p:spPr/>
        <p:txBody>
          <a:bodyPr/>
          <a:lstStyle/>
          <a:p>
            <a:r>
              <a:rPr lang="en-US" dirty="0"/>
              <a:t>Dues</a:t>
            </a:r>
          </a:p>
        </p:txBody>
      </p:sp>
      <p:sp>
        <p:nvSpPr>
          <p:cNvPr id="4" name="Content Placeholder 3">
            <a:extLst>
              <a:ext uri="{FF2B5EF4-FFF2-40B4-BE49-F238E27FC236}">
                <a16:creationId xmlns:a16="http://schemas.microsoft.com/office/drawing/2014/main" id="{A525BB0F-AF40-4A5C-B061-40A8D8FAE8F7}"/>
              </a:ext>
            </a:extLst>
          </p:cNvPr>
          <p:cNvSpPr>
            <a:spLocks noGrp="1"/>
          </p:cNvSpPr>
          <p:nvPr>
            <p:ph type="subTitle" idx="1"/>
          </p:nvPr>
        </p:nvSpPr>
        <p:spPr/>
        <p:txBody>
          <a:bodyPr/>
          <a:lstStyle/>
          <a:p>
            <a:r>
              <a:rPr lang="en-US" dirty="0"/>
              <a:t>Melissa Covek</a:t>
            </a:r>
          </a:p>
          <a:p>
            <a:endParaRPr lang="en-US" dirty="0"/>
          </a:p>
        </p:txBody>
      </p:sp>
    </p:spTree>
    <p:extLst>
      <p:ext uri="{BB962C8B-B14F-4D97-AF65-F5344CB8AC3E}">
        <p14:creationId xmlns:p14="http://schemas.microsoft.com/office/powerpoint/2010/main" val="34912547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61404" y="542282"/>
            <a:ext cx="3383280" cy="5476474"/>
          </a:xfrm>
        </p:spPr>
        <p:txBody>
          <a:bodyPr anchor="ctr"/>
          <a:lstStyle/>
          <a:p>
            <a:r>
              <a:rPr lang="en-US" dirty="0"/>
              <a:t>TLIA Income 2020</a:t>
            </a:r>
          </a:p>
        </p:txBody>
      </p:sp>
      <p:graphicFrame>
        <p:nvGraphicFramePr>
          <p:cNvPr id="5" name="Table 5">
            <a:extLst>
              <a:ext uri="{FF2B5EF4-FFF2-40B4-BE49-F238E27FC236}">
                <a16:creationId xmlns:a16="http://schemas.microsoft.com/office/drawing/2014/main" id="{535EA7AB-49B5-4E0C-9C10-3BA840E9DF1C}"/>
              </a:ext>
            </a:extLst>
          </p:cNvPr>
          <p:cNvGraphicFramePr>
            <a:graphicFrameLocks noGrp="1"/>
          </p:cNvGraphicFramePr>
          <p:nvPr/>
        </p:nvGraphicFramePr>
        <p:xfrm>
          <a:off x="461112" y="557514"/>
          <a:ext cx="6647408" cy="5090160"/>
        </p:xfrm>
        <a:graphic>
          <a:graphicData uri="http://schemas.openxmlformats.org/drawingml/2006/table">
            <a:tbl>
              <a:tblPr firstRow="1" bandRow="1">
                <a:tableStyleId>{5C22544A-7EE6-4342-B048-85BDC9FD1C3A}</a:tableStyleId>
              </a:tblPr>
              <a:tblGrid>
                <a:gridCol w="4536772">
                  <a:extLst>
                    <a:ext uri="{9D8B030D-6E8A-4147-A177-3AD203B41FA5}">
                      <a16:colId xmlns:a16="http://schemas.microsoft.com/office/drawing/2014/main" val="417795016"/>
                    </a:ext>
                  </a:extLst>
                </a:gridCol>
                <a:gridCol w="2110636">
                  <a:extLst>
                    <a:ext uri="{9D8B030D-6E8A-4147-A177-3AD203B41FA5}">
                      <a16:colId xmlns:a16="http://schemas.microsoft.com/office/drawing/2014/main" val="726994769"/>
                    </a:ext>
                  </a:extLst>
                </a:gridCol>
              </a:tblGrid>
              <a:tr h="370840">
                <a:tc>
                  <a:txBody>
                    <a:bodyPr/>
                    <a:lstStyle/>
                    <a:p>
                      <a:endParaRPr lang="en-US" dirty="0"/>
                    </a:p>
                  </a:txBody>
                  <a:tcPr>
                    <a:solidFill>
                      <a:schemeClr val="bg1"/>
                    </a:solidFill>
                  </a:tcPr>
                </a:tc>
                <a:tc>
                  <a:txBody>
                    <a:bodyPr/>
                    <a:lstStyle/>
                    <a:p>
                      <a:endParaRPr lang="en-US" dirty="0"/>
                    </a:p>
                  </a:txBody>
                  <a:tcPr>
                    <a:solidFill>
                      <a:schemeClr val="bg1"/>
                    </a:solidFill>
                  </a:tcPr>
                </a:tc>
                <a:extLst>
                  <a:ext uri="{0D108BD9-81ED-4DB2-BD59-A6C34878D82A}">
                    <a16:rowId xmlns:a16="http://schemas.microsoft.com/office/drawing/2014/main" val="3944100736"/>
                  </a:ext>
                </a:extLst>
              </a:tr>
              <a:tr h="370840">
                <a:tc>
                  <a:txBody>
                    <a:bodyPr/>
                    <a:lstStyle/>
                    <a:p>
                      <a:r>
                        <a:rPr lang="en-US" sz="1800" dirty="0"/>
                        <a:t>Regular Dues</a:t>
                      </a:r>
                      <a:endParaRPr lang="en-US" dirty="0"/>
                    </a:p>
                  </a:txBody>
                  <a:tcPr>
                    <a:solidFill>
                      <a:schemeClr val="accent1">
                        <a:lumMod val="20000"/>
                        <a:lumOff val="8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tab pos="1600200" algn="r"/>
                        </a:tabLst>
                        <a:defRPr/>
                      </a:pPr>
                      <a:r>
                        <a:rPr lang="en-US" sz="1800" dirty="0"/>
                        <a:t>$	135,700</a:t>
                      </a:r>
                    </a:p>
                  </a:txBody>
                  <a:tcPr>
                    <a:solidFill>
                      <a:schemeClr val="accent1">
                        <a:lumMod val="20000"/>
                        <a:lumOff val="80000"/>
                      </a:schemeClr>
                    </a:solidFill>
                  </a:tcPr>
                </a:tc>
                <a:extLst>
                  <a:ext uri="{0D108BD9-81ED-4DB2-BD59-A6C34878D82A}">
                    <a16:rowId xmlns:a16="http://schemas.microsoft.com/office/drawing/2014/main" val="2107539746"/>
                  </a:ext>
                </a:extLst>
              </a:tr>
              <a:tr h="370840">
                <a:tc>
                  <a:txBody>
                    <a:bodyPr/>
                    <a:lstStyle/>
                    <a:p>
                      <a:r>
                        <a:rPr lang="en-US" sz="1800" dirty="0"/>
                        <a:t>Senior Dues</a:t>
                      </a:r>
                      <a:endParaRPr lang="en-US" dirty="0"/>
                    </a:p>
                  </a:txBody>
                  <a:tcPr>
                    <a:solidFill>
                      <a:schemeClr val="bg1"/>
                    </a:solidFill>
                  </a:tcPr>
                </a:tc>
                <a:tc>
                  <a:txBody>
                    <a:bodyPr/>
                    <a:lstStyle/>
                    <a:p>
                      <a:pPr algn="r">
                        <a:tabLst>
                          <a:tab pos="1600200" algn="r"/>
                        </a:tabLst>
                      </a:pPr>
                      <a:r>
                        <a:rPr lang="en-US" sz="1800" dirty="0"/>
                        <a:t>$	62,400</a:t>
                      </a:r>
                      <a:endParaRPr lang="en-US" dirty="0"/>
                    </a:p>
                  </a:txBody>
                  <a:tcPr>
                    <a:solidFill>
                      <a:schemeClr val="bg1"/>
                    </a:solidFill>
                  </a:tcPr>
                </a:tc>
                <a:extLst>
                  <a:ext uri="{0D108BD9-81ED-4DB2-BD59-A6C34878D82A}">
                    <a16:rowId xmlns:a16="http://schemas.microsoft.com/office/drawing/2014/main" val="1930456677"/>
                  </a:ext>
                </a:extLst>
              </a:tr>
              <a:tr h="370840">
                <a:tc>
                  <a:txBody>
                    <a:bodyPr/>
                    <a:lstStyle/>
                    <a:p>
                      <a:r>
                        <a:rPr lang="en-US" sz="1800" dirty="0"/>
                        <a:t>Vacant Lot Dues</a:t>
                      </a:r>
                      <a:endParaRPr lang="en-US" dirty="0"/>
                    </a:p>
                  </a:txBody>
                  <a:tcPr>
                    <a:solidFill>
                      <a:schemeClr val="accent1">
                        <a:lumMod val="20000"/>
                        <a:lumOff val="80000"/>
                      </a:schemeClr>
                    </a:solidFill>
                  </a:tcPr>
                </a:tc>
                <a:tc>
                  <a:txBody>
                    <a:bodyPr/>
                    <a:lstStyle/>
                    <a:p>
                      <a:pPr algn="r">
                        <a:tabLst>
                          <a:tab pos="1600200" algn="r"/>
                        </a:tabLst>
                      </a:pPr>
                      <a:r>
                        <a:rPr lang="en-US" sz="1800" dirty="0"/>
                        <a:t>$	1,200 </a:t>
                      </a:r>
                      <a:endParaRPr lang="en-US" dirty="0"/>
                    </a:p>
                  </a:txBody>
                  <a:tcPr>
                    <a:solidFill>
                      <a:schemeClr val="accent1">
                        <a:lumMod val="20000"/>
                        <a:lumOff val="80000"/>
                      </a:schemeClr>
                    </a:solidFill>
                  </a:tcPr>
                </a:tc>
                <a:extLst>
                  <a:ext uri="{0D108BD9-81ED-4DB2-BD59-A6C34878D82A}">
                    <a16:rowId xmlns:a16="http://schemas.microsoft.com/office/drawing/2014/main" val="3728306332"/>
                  </a:ext>
                </a:extLst>
              </a:tr>
              <a:tr h="370840">
                <a:tc>
                  <a:txBody>
                    <a:bodyPr/>
                    <a:lstStyle/>
                    <a:p>
                      <a:r>
                        <a:rPr lang="en-US" sz="1800" b="1" dirty="0">
                          <a:solidFill>
                            <a:schemeClr val="accent1"/>
                          </a:solidFill>
                        </a:rPr>
                        <a:t>TOTAL</a:t>
                      </a:r>
                      <a:endParaRPr lang="en-US" dirty="0">
                        <a:solidFill>
                          <a:schemeClr val="accent1"/>
                        </a:solidFill>
                      </a:endParaRPr>
                    </a:p>
                  </a:txBody>
                  <a:tcPr>
                    <a:solidFill>
                      <a:schemeClr val="bg1"/>
                    </a:solidFill>
                  </a:tcPr>
                </a:tc>
                <a:tc>
                  <a:txBody>
                    <a:bodyPr/>
                    <a:lstStyle/>
                    <a:p>
                      <a:pPr algn="r">
                        <a:tabLst>
                          <a:tab pos="1600200" algn="r"/>
                        </a:tabLst>
                      </a:pPr>
                      <a:r>
                        <a:rPr lang="en-US" sz="1800" b="1" dirty="0">
                          <a:solidFill>
                            <a:schemeClr val="accent1"/>
                          </a:solidFill>
                        </a:rPr>
                        <a:t>$	199,300</a:t>
                      </a:r>
                      <a:endParaRPr lang="en-US" dirty="0">
                        <a:solidFill>
                          <a:schemeClr val="accent1"/>
                        </a:solidFill>
                      </a:endParaRPr>
                    </a:p>
                  </a:txBody>
                  <a:tcPr>
                    <a:solidFill>
                      <a:schemeClr val="bg1"/>
                    </a:solidFill>
                  </a:tcPr>
                </a:tc>
                <a:extLst>
                  <a:ext uri="{0D108BD9-81ED-4DB2-BD59-A6C34878D82A}">
                    <a16:rowId xmlns:a16="http://schemas.microsoft.com/office/drawing/2014/main" val="252655576"/>
                  </a:ext>
                </a:extLst>
              </a:tr>
              <a:tr h="370840">
                <a:tc>
                  <a:txBody>
                    <a:bodyPr/>
                    <a:lstStyle/>
                    <a:p>
                      <a:endParaRPr lang="en-US" dirty="0"/>
                    </a:p>
                  </a:txBody>
                  <a:tcPr>
                    <a:solidFill>
                      <a:schemeClr val="bg1"/>
                    </a:solidFill>
                  </a:tcPr>
                </a:tc>
                <a:tc>
                  <a:txBody>
                    <a:bodyPr/>
                    <a:lstStyle/>
                    <a:p>
                      <a:pPr algn="r">
                        <a:tabLst>
                          <a:tab pos="1600200" algn="r"/>
                        </a:tabLst>
                      </a:pPr>
                      <a:endParaRPr lang="en-US" dirty="0"/>
                    </a:p>
                  </a:txBody>
                  <a:tcPr>
                    <a:solidFill>
                      <a:schemeClr val="bg1"/>
                    </a:solidFill>
                  </a:tcPr>
                </a:tc>
                <a:extLst>
                  <a:ext uri="{0D108BD9-81ED-4DB2-BD59-A6C34878D82A}">
                    <a16:rowId xmlns:a16="http://schemas.microsoft.com/office/drawing/2014/main" val="485597684"/>
                  </a:ext>
                </a:extLst>
              </a:tr>
              <a:tr h="370840">
                <a:tc>
                  <a:txBody>
                    <a:bodyPr/>
                    <a:lstStyle/>
                    <a:p>
                      <a:r>
                        <a:rPr lang="en-US" sz="1800" dirty="0"/>
                        <a:t>Revenue from Committees</a:t>
                      </a:r>
                      <a:endParaRPr lang="en-US" dirty="0"/>
                    </a:p>
                  </a:txBody>
                  <a:tcPr>
                    <a:solidFill>
                      <a:schemeClr val="accent1">
                        <a:lumMod val="20000"/>
                        <a:lumOff val="80000"/>
                      </a:schemeClr>
                    </a:solidFill>
                  </a:tcPr>
                </a:tc>
                <a:tc>
                  <a:txBody>
                    <a:bodyPr/>
                    <a:lstStyle/>
                    <a:p>
                      <a:pPr algn="r">
                        <a:tabLst>
                          <a:tab pos="1600200" algn="r"/>
                        </a:tabLst>
                      </a:pPr>
                      <a:r>
                        <a:rPr lang="en-US" sz="1800" dirty="0"/>
                        <a:t>$	10,951 </a:t>
                      </a:r>
                      <a:endParaRPr lang="en-US" dirty="0"/>
                    </a:p>
                  </a:txBody>
                  <a:tcPr>
                    <a:solidFill>
                      <a:schemeClr val="accent1">
                        <a:lumMod val="20000"/>
                        <a:lumOff val="80000"/>
                      </a:schemeClr>
                    </a:solidFill>
                  </a:tcPr>
                </a:tc>
                <a:extLst>
                  <a:ext uri="{0D108BD9-81ED-4DB2-BD59-A6C34878D82A}">
                    <a16:rowId xmlns:a16="http://schemas.microsoft.com/office/drawing/2014/main" val="2036876678"/>
                  </a:ext>
                </a:extLst>
              </a:tr>
              <a:tr h="370840">
                <a:tc>
                  <a:txBody>
                    <a:bodyPr/>
                    <a:lstStyle/>
                    <a:p>
                      <a:r>
                        <a:rPr lang="en-US" sz="1800" dirty="0"/>
                        <a:t>Late Fees</a:t>
                      </a:r>
                      <a:endParaRPr lang="en-US" dirty="0"/>
                    </a:p>
                  </a:txBody>
                  <a:tcPr>
                    <a:noFill/>
                  </a:tcPr>
                </a:tc>
                <a:tc>
                  <a:txBody>
                    <a:bodyPr/>
                    <a:lstStyle/>
                    <a:p>
                      <a:pPr algn="r">
                        <a:tabLst>
                          <a:tab pos="1600200" algn="r"/>
                        </a:tabLst>
                      </a:pPr>
                      <a:r>
                        <a:rPr lang="en-US" sz="1800" dirty="0"/>
                        <a:t>$	1,700</a:t>
                      </a:r>
                      <a:endParaRPr lang="en-US" dirty="0"/>
                    </a:p>
                  </a:txBody>
                  <a:tcPr>
                    <a:noFill/>
                  </a:tcPr>
                </a:tc>
                <a:extLst>
                  <a:ext uri="{0D108BD9-81ED-4DB2-BD59-A6C34878D82A}">
                    <a16:rowId xmlns:a16="http://schemas.microsoft.com/office/drawing/2014/main" val="3041375578"/>
                  </a:ext>
                </a:extLst>
              </a:tr>
              <a:tr h="370840">
                <a:tc>
                  <a:txBody>
                    <a:bodyPr/>
                    <a:lstStyle/>
                    <a:p>
                      <a:r>
                        <a:rPr lang="en-US" sz="1800" dirty="0" err="1"/>
                        <a:t>RFPP</a:t>
                      </a:r>
                      <a:endParaRPr lang="en-US" dirty="0"/>
                    </a:p>
                  </a:txBody>
                  <a:tcPr>
                    <a:solidFill>
                      <a:schemeClr val="accent1">
                        <a:lumMod val="20000"/>
                        <a:lumOff val="80000"/>
                      </a:schemeClr>
                    </a:solidFill>
                  </a:tcPr>
                </a:tc>
                <a:tc>
                  <a:txBody>
                    <a:bodyPr/>
                    <a:lstStyle/>
                    <a:p>
                      <a:pPr algn="r">
                        <a:tabLst>
                          <a:tab pos="1600200" algn="r"/>
                        </a:tabLst>
                      </a:pPr>
                      <a:r>
                        <a:rPr lang="en-US" sz="1800" dirty="0"/>
                        <a:t>$	6,900 </a:t>
                      </a:r>
                      <a:endParaRPr lang="en-US" dirty="0"/>
                    </a:p>
                  </a:txBody>
                  <a:tcPr>
                    <a:solidFill>
                      <a:schemeClr val="accent1">
                        <a:lumMod val="20000"/>
                        <a:lumOff val="80000"/>
                      </a:schemeClr>
                    </a:solidFill>
                  </a:tcPr>
                </a:tc>
                <a:extLst>
                  <a:ext uri="{0D108BD9-81ED-4DB2-BD59-A6C34878D82A}">
                    <a16:rowId xmlns:a16="http://schemas.microsoft.com/office/drawing/2014/main" val="1718274706"/>
                  </a:ext>
                </a:extLst>
              </a:tr>
              <a:tr h="370840">
                <a:tc>
                  <a:txBody>
                    <a:bodyPr/>
                    <a:lstStyle/>
                    <a:p>
                      <a:r>
                        <a:rPr lang="en-US" sz="1800" dirty="0"/>
                        <a:t>Misc. Services </a:t>
                      </a:r>
                      <a:br>
                        <a:rPr lang="en-US" sz="1800" dirty="0"/>
                      </a:br>
                      <a:r>
                        <a:rPr lang="en-US" sz="1800" dirty="0"/>
                        <a:t>(LPA’s, Swim lessons, Turkey Trot, etc.)</a:t>
                      </a:r>
                      <a:endParaRPr lang="en-US" dirty="0"/>
                    </a:p>
                  </a:txBody>
                  <a:tcPr>
                    <a:noFill/>
                  </a:tcPr>
                </a:tc>
                <a:tc>
                  <a:txBody>
                    <a:bodyPr/>
                    <a:lstStyle/>
                    <a:p>
                      <a:pPr algn="r">
                        <a:tabLst>
                          <a:tab pos="1600200" algn="r"/>
                        </a:tabLst>
                      </a:pPr>
                      <a:r>
                        <a:rPr lang="en-US" sz="1800" dirty="0"/>
                        <a:t>$	6,333</a:t>
                      </a:r>
                      <a:endParaRPr lang="en-US" dirty="0"/>
                    </a:p>
                  </a:txBody>
                  <a:tcPr>
                    <a:noFill/>
                  </a:tcPr>
                </a:tc>
                <a:extLst>
                  <a:ext uri="{0D108BD9-81ED-4DB2-BD59-A6C34878D82A}">
                    <a16:rowId xmlns:a16="http://schemas.microsoft.com/office/drawing/2014/main" val="3908675078"/>
                  </a:ext>
                </a:extLst>
              </a:tr>
              <a:tr h="370840">
                <a:tc>
                  <a:txBody>
                    <a:bodyPr/>
                    <a:lstStyle/>
                    <a:p>
                      <a:r>
                        <a:rPr lang="en-US" sz="1800" dirty="0"/>
                        <a:t>Lake SA (Year 4)</a:t>
                      </a:r>
                      <a:endParaRPr lang="en-US" dirty="0"/>
                    </a:p>
                  </a:txBody>
                  <a:tcPr>
                    <a:solidFill>
                      <a:schemeClr val="accent1">
                        <a:lumMod val="20000"/>
                        <a:lumOff val="80000"/>
                      </a:schemeClr>
                    </a:solidFill>
                  </a:tcPr>
                </a:tc>
                <a:tc>
                  <a:txBody>
                    <a:bodyPr/>
                    <a:lstStyle/>
                    <a:p>
                      <a:pPr algn="r">
                        <a:tabLst>
                          <a:tab pos="1600200" algn="r"/>
                        </a:tabLst>
                      </a:pPr>
                      <a:r>
                        <a:rPr lang="en-US" sz="1800" dirty="0"/>
                        <a:t>$	71,000</a:t>
                      </a:r>
                      <a:endParaRPr lang="en-US" dirty="0"/>
                    </a:p>
                  </a:txBody>
                  <a:tcPr>
                    <a:solidFill>
                      <a:schemeClr val="accent1">
                        <a:lumMod val="20000"/>
                        <a:lumOff val="80000"/>
                      </a:schemeClr>
                    </a:solidFill>
                  </a:tcPr>
                </a:tc>
                <a:extLst>
                  <a:ext uri="{0D108BD9-81ED-4DB2-BD59-A6C34878D82A}">
                    <a16:rowId xmlns:a16="http://schemas.microsoft.com/office/drawing/2014/main" val="3137855942"/>
                  </a:ext>
                </a:extLst>
              </a:tr>
              <a:tr h="370840">
                <a:tc>
                  <a:txBody>
                    <a:bodyPr/>
                    <a:lstStyle/>
                    <a:p>
                      <a:r>
                        <a:rPr lang="en-US" sz="1800" dirty="0"/>
                        <a:t>Total Other Incoming Monies</a:t>
                      </a:r>
                      <a:endParaRPr lang="en-US" dirty="0"/>
                    </a:p>
                  </a:txBody>
                  <a:tcPr>
                    <a:noFill/>
                  </a:tcPr>
                </a:tc>
                <a:tc>
                  <a:txBody>
                    <a:bodyPr/>
                    <a:lstStyle/>
                    <a:p>
                      <a:pPr algn="r">
                        <a:tabLst>
                          <a:tab pos="1600200" algn="r"/>
                        </a:tabLst>
                      </a:pPr>
                      <a:r>
                        <a:rPr lang="en-US" sz="1800" dirty="0"/>
                        <a:t>$	96,884</a:t>
                      </a:r>
                      <a:endParaRPr lang="en-US" dirty="0"/>
                    </a:p>
                  </a:txBody>
                  <a:tcPr>
                    <a:noFill/>
                  </a:tcPr>
                </a:tc>
                <a:extLst>
                  <a:ext uri="{0D108BD9-81ED-4DB2-BD59-A6C34878D82A}">
                    <a16:rowId xmlns:a16="http://schemas.microsoft.com/office/drawing/2014/main" val="612071137"/>
                  </a:ext>
                </a:extLst>
              </a:tr>
              <a:tr h="370840">
                <a:tc>
                  <a:txBody>
                    <a:bodyPr/>
                    <a:lstStyle/>
                    <a:p>
                      <a:r>
                        <a:rPr lang="en-US" sz="1800" b="1" dirty="0">
                          <a:solidFill>
                            <a:schemeClr val="accent1"/>
                          </a:solidFill>
                        </a:rPr>
                        <a:t>TOTAL OF ALL DEPOSITS</a:t>
                      </a:r>
                      <a:endParaRPr lang="en-US" dirty="0">
                        <a:solidFill>
                          <a:schemeClr val="accent1"/>
                        </a:solidFill>
                      </a:endParaRPr>
                    </a:p>
                  </a:txBody>
                  <a:tcPr>
                    <a:noFill/>
                  </a:tcPr>
                </a:tc>
                <a:tc>
                  <a:txBody>
                    <a:bodyPr/>
                    <a:lstStyle/>
                    <a:p>
                      <a:pPr algn="r">
                        <a:tabLst>
                          <a:tab pos="1600200" algn="r"/>
                        </a:tabLst>
                      </a:pPr>
                      <a:r>
                        <a:rPr lang="en-US" sz="1800" b="1" dirty="0">
                          <a:solidFill>
                            <a:schemeClr val="accent1"/>
                          </a:solidFill>
                        </a:rPr>
                        <a:t>$	296,184</a:t>
                      </a:r>
                      <a:endParaRPr lang="en-US" dirty="0">
                        <a:solidFill>
                          <a:schemeClr val="accent1"/>
                        </a:solidFill>
                      </a:endParaRPr>
                    </a:p>
                  </a:txBody>
                  <a:tcPr>
                    <a:noFill/>
                  </a:tcPr>
                </a:tc>
                <a:extLst>
                  <a:ext uri="{0D108BD9-81ED-4DB2-BD59-A6C34878D82A}">
                    <a16:rowId xmlns:a16="http://schemas.microsoft.com/office/drawing/2014/main" val="606562459"/>
                  </a:ext>
                </a:extLst>
              </a:tr>
            </a:tbl>
          </a:graphicData>
        </a:graphic>
      </p:graphicFrame>
    </p:spTree>
    <p:extLst>
      <p:ext uri="{BB962C8B-B14F-4D97-AF65-F5344CB8AC3E}">
        <p14:creationId xmlns:p14="http://schemas.microsoft.com/office/powerpoint/2010/main" val="25872185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5458" y="1022046"/>
            <a:ext cx="6587613" cy="1658198"/>
          </a:xfrm>
        </p:spPr>
        <p:txBody>
          <a:bodyPr>
            <a:normAutofit fontScale="90000"/>
          </a:bodyPr>
          <a:lstStyle/>
          <a:p>
            <a:r>
              <a:rPr lang="en-US" dirty="0"/>
              <a:t>Dues Collection- Results 2020 &amp; moving forward into 2021</a:t>
            </a:r>
            <a:br>
              <a:rPr lang="en-US" dirty="0"/>
            </a:br>
            <a:endParaRPr lang="en-US" dirty="0"/>
          </a:p>
        </p:txBody>
      </p:sp>
      <p:sp>
        <p:nvSpPr>
          <p:cNvPr id="3" name="Subtitle 2"/>
          <p:cNvSpPr>
            <a:spLocks noGrp="1"/>
          </p:cNvSpPr>
          <p:nvPr>
            <p:ph idx="1"/>
          </p:nvPr>
        </p:nvSpPr>
        <p:spPr>
          <a:xfrm>
            <a:off x="4955458" y="2534192"/>
            <a:ext cx="6587613" cy="3536599"/>
          </a:xfrm>
        </p:spPr>
        <p:txBody>
          <a:bodyPr>
            <a:normAutofit fontScale="92500" lnSpcReduction="20000"/>
          </a:bodyPr>
          <a:lstStyle/>
          <a:p>
            <a:pPr marL="0" marR="0" indent="0">
              <a:lnSpc>
                <a:spcPct val="107000"/>
              </a:lnSpc>
              <a:spcBef>
                <a:spcPts val="0"/>
              </a:spcBef>
              <a:spcAft>
                <a:spcPts val="800"/>
              </a:spcAft>
              <a:buNone/>
            </a:pPr>
            <a:r>
              <a:rPr lang="en-US" sz="1800" b="1" dirty="0">
                <a:effectLst/>
                <a:latin typeface="Calibri" panose="020F0502020204030204" pitchFamily="34" charset="0"/>
                <a:ea typeface="Calibri" panose="020F0502020204030204" pitchFamily="34" charset="0"/>
                <a:cs typeface="Times New Roman" panose="02020603050405020304" pitchFamily="18" charset="0"/>
              </a:rPr>
              <a:t>Outstanding Dues, as of January 1, 2020 </a:t>
            </a:r>
            <a:r>
              <a:rPr lang="en-US" sz="18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$2,522   </a:t>
            </a:r>
            <a:endParaRPr lang="en-US" sz="18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p>
            <a:pPr marL="460375" marR="0" lvl="0" indent="-174625">
              <a:lnSpc>
                <a:spcPct val="107000"/>
              </a:lnSpc>
              <a:spcBef>
                <a:spcPts val="0"/>
              </a:spcBef>
              <a:spcAft>
                <a:spcPts val="800"/>
              </a:spcAft>
              <a:buFont typeface="Wingdings" panose="05000000000000000000" pitchFamily="2" charset="2"/>
              <a:buChar char=""/>
            </a:pPr>
            <a:r>
              <a:rPr lang="en-US" sz="18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4 Homeowners were in arrears, 1 of them owed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$1,716 (70%)</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of the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$2,522</a:t>
            </a:r>
          </a:p>
          <a:p>
            <a:pPr marL="460375" marR="0" lvl="0" indent="-174625">
              <a:lnSpc>
                <a:spcPct val="107000"/>
              </a:lnSpc>
              <a:spcBef>
                <a:spcPts val="0"/>
              </a:spcBef>
              <a:spcAft>
                <a:spcPts val="800"/>
              </a:spcAft>
              <a:buFont typeface="Wingdings" panose="05000000000000000000" pitchFamily="2" charset="2"/>
              <a:buChar char=""/>
            </a:pPr>
            <a:r>
              <a:rPr lang="en-US" sz="1800" b="1" dirty="0">
                <a:effectLst/>
                <a:latin typeface="Calibri" panose="020F0502020204030204" pitchFamily="34" charset="0"/>
                <a:ea typeface="Calibri" panose="020F0502020204030204" pitchFamily="34" charset="0"/>
                <a:cs typeface="Times New Roman" panose="02020603050405020304" pitchFamily="18" charset="0"/>
              </a:rPr>
              <a:t>$525 </a:t>
            </a:r>
            <a:r>
              <a:rPr lang="en-US" sz="18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was written off due to a foreclosure</a:t>
            </a:r>
          </a:p>
          <a:p>
            <a:pPr marL="460375" marR="0" lvl="0" indent="-174625">
              <a:lnSpc>
                <a:spcPct val="107000"/>
              </a:lnSpc>
              <a:spcBef>
                <a:spcPts val="0"/>
              </a:spcBef>
              <a:spcAft>
                <a:spcPts val="800"/>
              </a:spcAft>
              <a:buFont typeface="Wingdings" panose="05000000000000000000" pitchFamily="2" charset="2"/>
              <a:buChar char=""/>
            </a:pPr>
            <a:r>
              <a:rPr lang="en-US" sz="1800" b="1" dirty="0">
                <a:effectLst/>
                <a:latin typeface="Calibri" panose="020F0502020204030204" pitchFamily="34" charset="0"/>
                <a:ea typeface="Calibri" panose="020F0502020204030204" pitchFamily="34" charset="0"/>
                <a:cs typeface="Times New Roman" panose="02020603050405020304" pitchFamily="18" charset="0"/>
              </a:rPr>
              <a:t>$3,366 </a:t>
            </a:r>
            <a:r>
              <a:rPr lang="en-US" sz="18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in Dues was collected via the lawsuit for possession of property we filed and won. In addition, 100% of TLIA legal bills were reimbursed by the property owner</a:t>
            </a:r>
          </a:p>
          <a:p>
            <a:pPr marL="0" marR="0" indent="0">
              <a:lnSpc>
                <a:spcPct val="107000"/>
              </a:lnSpc>
              <a:spcBef>
                <a:spcPts val="0"/>
              </a:spcBef>
              <a:spcAft>
                <a:spcPts val="800"/>
              </a:spcAft>
              <a:buNone/>
            </a:pPr>
            <a:r>
              <a:rPr lang="en-US" sz="1800" b="1" dirty="0">
                <a:latin typeface="Calibri" panose="020F0502020204030204" pitchFamily="34" charset="0"/>
                <a:ea typeface="Calibri" panose="020F0502020204030204" pitchFamily="34" charset="0"/>
                <a:cs typeface="Times New Roman" panose="02020603050405020304" pitchFamily="18" charset="0"/>
              </a:rPr>
              <a:t>Outstanding Dues, as of January 1, 2021 </a:t>
            </a:r>
            <a:r>
              <a:rPr lang="en-US" sz="1800" b="1" dirty="0">
                <a:solidFill>
                  <a:schemeClr val="tx2"/>
                </a:solidFill>
                <a:latin typeface="Calibri" panose="020F0502020204030204" pitchFamily="34" charset="0"/>
                <a:ea typeface="Calibri" panose="020F0502020204030204" pitchFamily="34" charset="0"/>
                <a:cs typeface="Times New Roman" panose="02020603050405020304" pitchFamily="18" charset="0"/>
              </a:rPr>
              <a:t>$3,500   </a:t>
            </a:r>
            <a:endParaRPr lang="en-US" sz="1800" dirty="0">
              <a:solidFill>
                <a:schemeClr val="tx2"/>
              </a:solidFill>
              <a:latin typeface="Calibri" panose="020F0502020204030204" pitchFamily="34" charset="0"/>
              <a:ea typeface="Calibri" panose="020F0502020204030204" pitchFamily="34" charset="0"/>
              <a:cs typeface="Times New Roman" panose="02020603050405020304" pitchFamily="18" charset="0"/>
            </a:endParaRPr>
          </a:p>
          <a:p>
            <a:pPr marL="460375" lvl="0" indent="-174625">
              <a:lnSpc>
                <a:spcPct val="107000"/>
              </a:lnSpc>
              <a:spcBef>
                <a:spcPts val="0"/>
              </a:spcBef>
              <a:spcAft>
                <a:spcPts val="800"/>
              </a:spcAft>
              <a:buFont typeface="Wingdings" panose="05000000000000000000" pitchFamily="2" charset="2"/>
              <a:buChar char=""/>
            </a:pPr>
            <a:r>
              <a:rPr lang="en-US" sz="1800" dirty="0">
                <a:solidFill>
                  <a:schemeClr val="tx2"/>
                </a:solidFill>
                <a:latin typeface="Calibri" panose="020F0502020204030204" pitchFamily="34" charset="0"/>
                <a:ea typeface="Calibri" panose="020F0502020204030204" pitchFamily="34" charset="0"/>
                <a:cs typeface="Times New Roman" panose="02020603050405020304" pitchFamily="18" charset="0"/>
              </a:rPr>
              <a:t>4 new Homeowners are in arrears</a:t>
            </a:r>
          </a:p>
          <a:p>
            <a:pPr marL="460375" lvl="0" indent="-174625">
              <a:lnSpc>
                <a:spcPct val="107000"/>
              </a:lnSpc>
              <a:spcBef>
                <a:spcPts val="0"/>
              </a:spcBef>
              <a:spcAft>
                <a:spcPts val="800"/>
              </a:spcAft>
              <a:buFont typeface="Wingdings" panose="05000000000000000000" pitchFamily="2" charset="2"/>
              <a:buChar char=""/>
            </a:pPr>
            <a:r>
              <a:rPr lang="en-US" sz="1800" b="1" dirty="0">
                <a:latin typeface="Calibri" panose="020F0502020204030204" pitchFamily="34" charset="0"/>
                <a:ea typeface="Calibri" panose="020F0502020204030204" pitchFamily="34" charset="0"/>
                <a:cs typeface="Times New Roman" panose="02020603050405020304" pitchFamily="18" charset="0"/>
              </a:rPr>
              <a:t>$</a:t>
            </a:r>
            <a:r>
              <a:rPr lang="en-US" sz="1800" b="1" dirty="0">
                <a:latin typeface="Calibri" panose="020F0502020204030204" pitchFamily="34" charset="0"/>
                <a:cs typeface="Times New Roman" panose="02020603050405020304" pitchFamily="18" charset="0"/>
              </a:rPr>
              <a:t>4,139</a:t>
            </a:r>
            <a:r>
              <a:rPr lang="en-US" sz="1800" b="1" dirty="0">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tx2"/>
                </a:solidFill>
                <a:latin typeface="Calibri" panose="020F0502020204030204" pitchFamily="34" charset="0"/>
                <a:ea typeface="Calibri" panose="020F0502020204030204" pitchFamily="34" charset="0"/>
                <a:cs typeface="Times New Roman" panose="02020603050405020304" pitchFamily="18" charset="0"/>
              </a:rPr>
              <a:t>in Dues was collected from one owner we were pursuing legal action against. 100% of TLIA legal bills were reimbursed by the property owner</a:t>
            </a:r>
          </a:p>
          <a:p>
            <a:pPr marL="285750" marR="0" lvl="0" indent="0">
              <a:lnSpc>
                <a:spcPct val="107000"/>
              </a:lnSpc>
              <a:spcBef>
                <a:spcPts val="0"/>
              </a:spcBef>
              <a:spcAft>
                <a:spcPts val="800"/>
              </a:spcAft>
              <a:buNone/>
            </a:pPr>
            <a:endParaRPr lang="en-US" sz="18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Graphic 9" descr="Suburban scene">
            <a:extLst>
              <a:ext uri="{FF2B5EF4-FFF2-40B4-BE49-F238E27FC236}">
                <a16:creationId xmlns:a16="http://schemas.microsoft.com/office/drawing/2014/main" id="{B2C21641-0C34-492C-BC0C-F11E4939B6F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33999" y="1433473"/>
            <a:ext cx="4001315" cy="4001315"/>
          </a:xfrm>
          <a:prstGeom prst="rect">
            <a:avLst/>
          </a:prstGeom>
        </p:spPr>
      </p:pic>
    </p:spTree>
    <p:extLst>
      <p:ext uri="{BB962C8B-B14F-4D97-AF65-F5344CB8AC3E}">
        <p14:creationId xmlns:p14="http://schemas.microsoft.com/office/powerpoint/2010/main" val="16040697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DCC7C16-00D6-43C6-8681-12DB75E02652}"/>
              </a:ext>
            </a:extLst>
          </p:cNvPr>
          <p:cNvSpPr>
            <a:spLocks noGrp="1"/>
          </p:cNvSpPr>
          <p:nvPr>
            <p:ph type="title"/>
          </p:nvPr>
        </p:nvSpPr>
        <p:spPr>
          <a:xfrm>
            <a:off x="657224" y="499533"/>
            <a:ext cx="10772775" cy="1275292"/>
          </a:xfrm>
        </p:spPr>
        <p:txBody>
          <a:bodyPr/>
          <a:lstStyle/>
          <a:p>
            <a:r>
              <a:rPr lang="en-US" dirty="0"/>
              <a:t>Other Notable Efforts in 2020</a:t>
            </a:r>
          </a:p>
        </p:txBody>
      </p:sp>
      <p:sp>
        <p:nvSpPr>
          <p:cNvPr id="3" name="Subtitle 2"/>
          <p:cNvSpPr>
            <a:spLocks noGrp="1"/>
          </p:cNvSpPr>
          <p:nvPr>
            <p:ph idx="1"/>
          </p:nvPr>
        </p:nvSpPr>
        <p:spPr>
          <a:xfrm>
            <a:off x="676656" y="1856301"/>
            <a:ext cx="10753725" cy="3921564"/>
          </a:xfrm>
        </p:spPr>
        <p:txBody>
          <a:bodyPr>
            <a:noAutofit/>
          </a:bodyPr>
          <a:lstStyle/>
          <a:p>
            <a:r>
              <a:rPr lang="en-US" dirty="0"/>
              <a:t>335 Dues invoices were sent electronically at the beginning of January 2020, an additional 35 invoices were mailed to those for whom we had no email address. On the e-invoice, there is option to pay via ACH (bank to bank), so those that do not want to pay by check have a 2nd e-payment method in addition to their own banks. </a:t>
            </a:r>
          </a:p>
          <a:p>
            <a:r>
              <a:rPr lang="en-US" dirty="0"/>
              <a:t>168 Invoices were paid by ACH in 2020</a:t>
            </a:r>
          </a:p>
          <a:p>
            <a:pPr marL="0" indent="0">
              <a:buNone/>
            </a:pPr>
            <a:endParaRPr lang="en-US" dirty="0">
              <a:solidFill>
                <a:schemeClr val="tx2"/>
              </a:solidFill>
            </a:endParaRPr>
          </a:p>
          <a:p>
            <a:pPr marL="0" indent="0">
              <a:buNone/>
            </a:pPr>
            <a:r>
              <a:rPr lang="en-US" dirty="0">
                <a:solidFill>
                  <a:schemeClr val="tx2"/>
                </a:solidFill>
              </a:rPr>
              <a:t>NOTE: </a:t>
            </a:r>
            <a:r>
              <a:rPr lang="en-US" dirty="0"/>
              <a:t>OUR BANK ACCOUNT is a COMMERCIAL ACCOUNT, they will NOT accept payments to it from Venmo, </a:t>
            </a:r>
            <a:r>
              <a:rPr lang="en-US" dirty="0" err="1"/>
              <a:t>Zelle</a:t>
            </a:r>
            <a:r>
              <a:rPr lang="en-US" dirty="0"/>
              <a:t> or similar money transfer applications.</a:t>
            </a:r>
          </a:p>
          <a:p>
            <a:pPr marL="0" indent="0">
              <a:buNone/>
            </a:pPr>
            <a:endParaRPr lang="en-US" dirty="0"/>
          </a:p>
          <a:p>
            <a:endParaRPr lang="en-US" dirty="0"/>
          </a:p>
        </p:txBody>
      </p:sp>
    </p:spTree>
    <p:extLst>
      <p:ext uri="{BB962C8B-B14F-4D97-AF65-F5344CB8AC3E}">
        <p14:creationId xmlns:p14="http://schemas.microsoft.com/office/powerpoint/2010/main" val="20639010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ADDB158-8ED8-47D3-99DE-9B307AED21F2}"/>
              </a:ext>
            </a:extLst>
          </p:cNvPr>
          <p:cNvSpPr>
            <a:spLocks noGrp="1"/>
          </p:cNvSpPr>
          <p:nvPr>
            <p:ph type="ctrTitle"/>
          </p:nvPr>
        </p:nvSpPr>
        <p:spPr/>
        <p:txBody>
          <a:bodyPr/>
          <a:lstStyle/>
          <a:p>
            <a:r>
              <a:rPr lang="en-US" dirty="0"/>
              <a:t>Beach </a:t>
            </a:r>
            <a:br>
              <a:rPr lang="en-US" dirty="0"/>
            </a:br>
            <a:r>
              <a:rPr lang="en-US" dirty="0"/>
              <a:t>Committee</a:t>
            </a:r>
          </a:p>
        </p:txBody>
      </p:sp>
      <p:sp>
        <p:nvSpPr>
          <p:cNvPr id="5" name="Subtitle 4">
            <a:extLst>
              <a:ext uri="{FF2B5EF4-FFF2-40B4-BE49-F238E27FC236}">
                <a16:creationId xmlns:a16="http://schemas.microsoft.com/office/drawing/2014/main" id="{8E3B7547-3EEC-4C7E-9FA5-EEFDC192D66B}"/>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243879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2064E21-20A5-4295-8997-17D50C0D9D5B}"/>
              </a:ext>
            </a:extLst>
          </p:cNvPr>
          <p:cNvSpPr>
            <a:spLocks noGrp="1"/>
          </p:cNvSpPr>
          <p:nvPr>
            <p:ph type="ctrTitle"/>
          </p:nvPr>
        </p:nvSpPr>
        <p:spPr/>
        <p:txBody>
          <a:bodyPr/>
          <a:lstStyle/>
          <a:p>
            <a:r>
              <a:rPr lang="en-US" dirty="0"/>
              <a:t>Roll Call of Officers</a:t>
            </a:r>
          </a:p>
        </p:txBody>
      </p:sp>
      <p:sp>
        <p:nvSpPr>
          <p:cNvPr id="5" name="Subtitle 4">
            <a:extLst>
              <a:ext uri="{FF2B5EF4-FFF2-40B4-BE49-F238E27FC236}">
                <a16:creationId xmlns:a16="http://schemas.microsoft.com/office/drawing/2014/main" id="{D376E513-ED11-427F-9158-E81AA94CA110}"/>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861700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FF003B6-D534-491E-9F1C-04B83C15F734}"/>
              </a:ext>
            </a:extLst>
          </p:cNvPr>
          <p:cNvPicPr>
            <a:picLocks noChangeAspect="1"/>
          </p:cNvPicPr>
          <p:nvPr/>
        </p:nvPicPr>
        <p:blipFill>
          <a:blip r:embed="rId2"/>
          <a:stretch>
            <a:fillRect/>
          </a:stretch>
        </p:blipFill>
        <p:spPr>
          <a:xfrm>
            <a:off x="7637253" y="0"/>
            <a:ext cx="4554747" cy="6858000"/>
          </a:xfrm>
          <a:prstGeom prst="rect">
            <a:avLst/>
          </a:prstGeom>
        </p:spPr>
      </p:pic>
      <p:pic>
        <p:nvPicPr>
          <p:cNvPr id="5" name="Picture 4">
            <a:extLst>
              <a:ext uri="{FF2B5EF4-FFF2-40B4-BE49-F238E27FC236}">
                <a16:creationId xmlns:a16="http://schemas.microsoft.com/office/drawing/2014/main" id="{12FC683B-12BC-489B-B9E1-370D47051C58}"/>
              </a:ext>
            </a:extLst>
          </p:cNvPr>
          <p:cNvPicPr>
            <a:picLocks noChangeAspect="1"/>
          </p:cNvPicPr>
          <p:nvPr/>
        </p:nvPicPr>
        <p:blipFill>
          <a:blip r:embed="rId3"/>
          <a:stretch>
            <a:fillRect/>
          </a:stretch>
        </p:blipFill>
        <p:spPr>
          <a:xfrm>
            <a:off x="8194106" y="2943764"/>
            <a:ext cx="3343275" cy="1143000"/>
          </a:xfrm>
          <a:prstGeom prst="rect">
            <a:avLst/>
          </a:prstGeom>
        </p:spPr>
      </p:pic>
      <p:sp>
        <p:nvSpPr>
          <p:cNvPr id="10" name="Title 1">
            <a:extLst>
              <a:ext uri="{FF2B5EF4-FFF2-40B4-BE49-F238E27FC236}">
                <a16:creationId xmlns:a16="http://schemas.microsoft.com/office/drawing/2014/main" id="{9D804740-409F-4F21-8B75-842965E91063}"/>
              </a:ext>
            </a:extLst>
          </p:cNvPr>
          <p:cNvSpPr txBox="1">
            <a:spLocks/>
          </p:cNvSpPr>
          <p:nvPr/>
        </p:nvSpPr>
        <p:spPr>
          <a:xfrm>
            <a:off x="8261404" y="542282"/>
            <a:ext cx="3832830" cy="3218446"/>
          </a:xfrm>
          <a:prstGeom prst="rect">
            <a:avLst/>
          </a:prstGeom>
        </p:spPr>
        <p:txBody>
          <a:bodyPr anchor="b">
            <a:normAutofit/>
          </a:bodyPr>
          <a:lstStyle>
            <a:lvl1pPr algn="l" defTabSz="914400" rtl="0" eaLnBrk="1" latinLnBrk="0" hangingPunct="1">
              <a:lnSpc>
                <a:spcPct val="85000"/>
              </a:lnSpc>
              <a:spcBef>
                <a:spcPct val="0"/>
              </a:spcBef>
              <a:buNone/>
              <a:defRPr sz="4800" b="1" kern="1200" spc="-120" baseline="0">
                <a:solidFill>
                  <a:schemeClr val="accent1"/>
                </a:solidFill>
                <a:latin typeface="+mj-lt"/>
                <a:ea typeface="+mj-ea"/>
                <a:cs typeface="+mj-cs"/>
              </a:defRPr>
            </a:lvl1pPr>
          </a:lstStyle>
          <a:p>
            <a:r>
              <a:rPr lang="en-US" dirty="0">
                <a:solidFill>
                  <a:schemeClr val="bg1"/>
                </a:solidFill>
              </a:rPr>
              <a:t>2020 Recap</a:t>
            </a:r>
          </a:p>
        </p:txBody>
      </p:sp>
      <p:graphicFrame>
        <p:nvGraphicFramePr>
          <p:cNvPr id="11" name="Subtitle 2">
            <a:extLst>
              <a:ext uri="{FF2B5EF4-FFF2-40B4-BE49-F238E27FC236}">
                <a16:creationId xmlns:a16="http://schemas.microsoft.com/office/drawing/2014/main" id="{66982D1E-C054-40FE-B217-016DB94761A4}"/>
              </a:ext>
            </a:extLst>
          </p:cNvPr>
          <p:cNvGraphicFramePr>
            <a:graphicFrameLocks/>
          </p:cNvGraphicFramePr>
          <p:nvPr>
            <p:extLst>
              <p:ext uri="{D42A27DB-BD31-4B8C-83A1-F6EECF244321}">
                <p14:modId xmlns:p14="http://schemas.microsoft.com/office/powerpoint/2010/main" val="158955895"/>
              </p:ext>
            </p:extLst>
          </p:nvPr>
        </p:nvGraphicFramePr>
        <p:xfrm>
          <a:off x="624213" y="555321"/>
          <a:ext cx="6697250" cy="499371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6130955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EE5F512-2CFA-418F-8C9B-4A68B567E6F0}"/>
              </a:ext>
            </a:extLst>
          </p:cNvPr>
          <p:cNvPicPr>
            <a:picLocks noChangeAspect="1"/>
          </p:cNvPicPr>
          <p:nvPr/>
        </p:nvPicPr>
        <p:blipFill>
          <a:blip r:embed="rId2"/>
          <a:stretch>
            <a:fillRect/>
          </a:stretch>
        </p:blipFill>
        <p:spPr>
          <a:xfrm>
            <a:off x="7637253" y="0"/>
            <a:ext cx="4554747" cy="6858000"/>
          </a:xfrm>
          <a:prstGeom prst="rect">
            <a:avLst/>
          </a:prstGeom>
        </p:spPr>
      </p:pic>
      <p:pic>
        <p:nvPicPr>
          <p:cNvPr id="4" name="Picture 3">
            <a:extLst>
              <a:ext uri="{FF2B5EF4-FFF2-40B4-BE49-F238E27FC236}">
                <a16:creationId xmlns:a16="http://schemas.microsoft.com/office/drawing/2014/main" id="{D46B326E-3215-4450-A8C7-DFCFEA06F857}"/>
              </a:ext>
            </a:extLst>
          </p:cNvPr>
          <p:cNvPicPr>
            <a:picLocks noChangeAspect="1"/>
          </p:cNvPicPr>
          <p:nvPr/>
        </p:nvPicPr>
        <p:blipFill>
          <a:blip r:embed="rId3"/>
          <a:stretch>
            <a:fillRect/>
          </a:stretch>
        </p:blipFill>
        <p:spPr>
          <a:xfrm>
            <a:off x="8194106" y="2943764"/>
            <a:ext cx="3343275" cy="1143000"/>
          </a:xfrm>
          <a:prstGeom prst="rect">
            <a:avLst/>
          </a:prstGeom>
        </p:spPr>
      </p:pic>
      <p:sp>
        <p:nvSpPr>
          <p:cNvPr id="5" name="Title 1">
            <a:extLst>
              <a:ext uri="{FF2B5EF4-FFF2-40B4-BE49-F238E27FC236}">
                <a16:creationId xmlns:a16="http://schemas.microsoft.com/office/drawing/2014/main" id="{0CF6032E-3C4B-4973-9074-7E89E3A34D32}"/>
              </a:ext>
            </a:extLst>
          </p:cNvPr>
          <p:cNvSpPr txBox="1">
            <a:spLocks/>
          </p:cNvSpPr>
          <p:nvPr/>
        </p:nvSpPr>
        <p:spPr>
          <a:xfrm>
            <a:off x="7988060" y="542282"/>
            <a:ext cx="4106174" cy="3218446"/>
          </a:xfrm>
          <a:prstGeom prst="rect">
            <a:avLst/>
          </a:prstGeom>
        </p:spPr>
        <p:txBody>
          <a:bodyPr anchor="b">
            <a:normAutofit/>
          </a:bodyPr>
          <a:lstStyle>
            <a:lvl1pPr algn="l" defTabSz="914400" rtl="0" eaLnBrk="1" latinLnBrk="0" hangingPunct="1">
              <a:lnSpc>
                <a:spcPct val="85000"/>
              </a:lnSpc>
              <a:spcBef>
                <a:spcPct val="0"/>
              </a:spcBef>
              <a:buNone/>
              <a:defRPr sz="4800" b="1" kern="1200" spc="-120" baseline="0">
                <a:solidFill>
                  <a:schemeClr val="accent1"/>
                </a:solidFill>
                <a:latin typeface="+mj-lt"/>
                <a:ea typeface="+mj-ea"/>
                <a:cs typeface="+mj-cs"/>
              </a:defRPr>
            </a:lvl1pPr>
          </a:lstStyle>
          <a:p>
            <a:r>
              <a:rPr lang="en-US" dirty="0">
                <a:solidFill>
                  <a:schemeClr val="bg1"/>
                </a:solidFill>
              </a:rPr>
              <a:t>2020 Photos</a:t>
            </a:r>
          </a:p>
        </p:txBody>
      </p:sp>
      <p:pic>
        <p:nvPicPr>
          <p:cNvPr id="6" name="Picture 5">
            <a:extLst>
              <a:ext uri="{FF2B5EF4-FFF2-40B4-BE49-F238E27FC236}">
                <a16:creationId xmlns:a16="http://schemas.microsoft.com/office/drawing/2014/main" id="{4C84B688-1FE5-4C6C-9883-73B5307FA8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2656" y="0"/>
            <a:ext cx="2005642" cy="2674189"/>
          </a:xfrm>
          <a:prstGeom prst="rect">
            <a:avLst/>
          </a:prstGeom>
        </p:spPr>
      </p:pic>
      <p:pic>
        <p:nvPicPr>
          <p:cNvPr id="7" name="Picture 6">
            <a:extLst>
              <a:ext uri="{FF2B5EF4-FFF2-40B4-BE49-F238E27FC236}">
                <a16:creationId xmlns:a16="http://schemas.microsoft.com/office/drawing/2014/main" id="{7BBFE848-EB8D-47FD-A8EA-90EAB9C20144}"/>
              </a:ext>
            </a:extLst>
          </p:cNvPr>
          <p:cNvPicPr>
            <a:picLocks noChangeAspect="1"/>
          </p:cNvPicPr>
          <p:nvPr/>
        </p:nvPicPr>
        <p:blipFill rotWithShape="1">
          <a:blip r:embed="rId5">
            <a:extLst>
              <a:ext uri="{28A0092B-C50C-407E-A947-70E740481C1C}">
                <a14:useLocalDpi xmlns:a14="http://schemas.microsoft.com/office/drawing/2010/main" val="0"/>
              </a:ext>
            </a:extLst>
          </a:blip>
          <a:srcRect l="11937" r="10887"/>
          <a:stretch/>
        </p:blipFill>
        <p:spPr>
          <a:xfrm>
            <a:off x="2421327" y="-1"/>
            <a:ext cx="2751826" cy="2674189"/>
          </a:xfrm>
          <a:prstGeom prst="rect">
            <a:avLst/>
          </a:prstGeom>
        </p:spPr>
      </p:pic>
      <p:pic>
        <p:nvPicPr>
          <p:cNvPr id="8" name="Picture 7">
            <a:extLst>
              <a:ext uri="{FF2B5EF4-FFF2-40B4-BE49-F238E27FC236}">
                <a16:creationId xmlns:a16="http://schemas.microsoft.com/office/drawing/2014/main" id="{FC9713BC-B390-41C3-A9F0-5DB6D3CE792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96182" y="0"/>
            <a:ext cx="2005642" cy="2674189"/>
          </a:xfrm>
          <a:prstGeom prst="rect">
            <a:avLst/>
          </a:prstGeom>
        </p:spPr>
      </p:pic>
      <p:pic>
        <p:nvPicPr>
          <p:cNvPr id="9" name="Picture 8">
            <a:extLst>
              <a:ext uri="{FF2B5EF4-FFF2-40B4-BE49-F238E27FC236}">
                <a16:creationId xmlns:a16="http://schemas.microsoft.com/office/drawing/2014/main" id="{0B350B26-F727-41E9-8FB4-C7DDF01F981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2656" y="2824768"/>
            <a:ext cx="2343510" cy="3124680"/>
          </a:xfrm>
          <a:prstGeom prst="rect">
            <a:avLst/>
          </a:prstGeom>
        </p:spPr>
      </p:pic>
      <p:pic>
        <p:nvPicPr>
          <p:cNvPr id="1026" name="A963ED2C-AEBD-456F-8C16-4938EB3C2E24">
            <a:extLst>
              <a:ext uri="{FF2B5EF4-FFF2-40B4-BE49-F238E27FC236}">
                <a16:creationId xmlns:a16="http://schemas.microsoft.com/office/drawing/2014/main" id="{C20EA618-C33C-487B-A091-58B668D26B1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53251" y="2824767"/>
            <a:ext cx="2464476" cy="3111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250F4FDB-9AD4-4B4C-8324-D0F316CAB5FE">
            <a:extLst>
              <a:ext uri="{FF2B5EF4-FFF2-40B4-BE49-F238E27FC236}">
                <a16:creationId xmlns:a16="http://schemas.microsoft.com/office/drawing/2014/main" id="{E4145FC0-C100-40B2-B3BC-60197A54288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28092" y="3596447"/>
            <a:ext cx="2359057" cy="1796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61606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0D63A53-7AFC-4A43-96B7-F35EA81AE2BE}"/>
              </a:ext>
            </a:extLst>
          </p:cNvPr>
          <p:cNvSpPr txBox="1">
            <a:spLocks/>
          </p:cNvSpPr>
          <p:nvPr/>
        </p:nvSpPr>
        <p:spPr>
          <a:xfrm>
            <a:off x="8194106" y="868318"/>
            <a:ext cx="3832830" cy="3218446"/>
          </a:xfrm>
          <a:prstGeom prst="rect">
            <a:avLst/>
          </a:prstGeom>
        </p:spPr>
        <p:txBody>
          <a:bodyPr anchor="b">
            <a:normAutofit/>
          </a:bodyPr>
          <a:lstStyle>
            <a:lvl1pPr algn="l" defTabSz="914400" rtl="0" eaLnBrk="1" latinLnBrk="0" hangingPunct="1">
              <a:lnSpc>
                <a:spcPct val="85000"/>
              </a:lnSpc>
              <a:spcBef>
                <a:spcPct val="0"/>
              </a:spcBef>
              <a:buNone/>
              <a:defRPr sz="4800" b="1" kern="1200" spc="-120" baseline="0">
                <a:solidFill>
                  <a:schemeClr val="accent1"/>
                </a:solidFill>
                <a:latin typeface="+mj-lt"/>
                <a:ea typeface="+mj-ea"/>
                <a:cs typeface="+mj-cs"/>
              </a:defRPr>
            </a:lvl1pPr>
          </a:lstStyle>
          <a:p>
            <a:pPr algn="ctr">
              <a:lnSpc>
                <a:spcPct val="100000"/>
              </a:lnSpc>
              <a:spcAft>
                <a:spcPts val="1200"/>
              </a:spcAft>
            </a:pPr>
            <a:endParaRPr lang="en-US" sz="4000" dirty="0">
              <a:solidFill>
                <a:schemeClr val="bg1"/>
              </a:solidFill>
            </a:endParaRPr>
          </a:p>
        </p:txBody>
      </p:sp>
      <p:sp>
        <p:nvSpPr>
          <p:cNvPr id="10" name="Title 9">
            <a:extLst>
              <a:ext uri="{FF2B5EF4-FFF2-40B4-BE49-F238E27FC236}">
                <a16:creationId xmlns:a16="http://schemas.microsoft.com/office/drawing/2014/main" id="{1E0FC7AE-A332-4F5E-81B5-3BE342E43D92}"/>
              </a:ext>
            </a:extLst>
          </p:cNvPr>
          <p:cNvSpPr>
            <a:spLocks noGrp="1"/>
          </p:cNvSpPr>
          <p:nvPr>
            <p:ph type="title"/>
          </p:nvPr>
        </p:nvSpPr>
        <p:spPr>
          <a:xfrm>
            <a:off x="657224" y="499533"/>
            <a:ext cx="10772775" cy="1266696"/>
          </a:xfrm>
        </p:spPr>
        <p:txBody>
          <a:bodyPr/>
          <a:lstStyle/>
          <a:p>
            <a:r>
              <a:rPr lang="en-US" dirty="0"/>
              <a:t>2020 Projects and Improvements</a:t>
            </a:r>
          </a:p>
        </p:txBody>
      </p:sp>
      <p:sp>
        <p:nvSpPr>
          <p:cNvPr id="8" name="Content Placeholder 7">
            <a:extLst>
              <a:ext uri="{FF2B5EF4-FFF2-40B4-BE49-F238E27FC236}">
                <a16:creationId xmlns:a16="http://schemas.microsoft.com/office/drawing/2014/main" id="{012B1AAB-1DBA-405C-AE8D-367E7EBBB46C}"/>
              </a:ext>
            </a:extLst>
          </p:cNvPr>
          <p:cNvSpPr>
            <a:spLocks noGrp="1"/>
          </p:cNvSpPr>
          <p:nvPr>
            <p:ph sz="half" idx="1"/>
          </p:nvPr>
        </p:nvSpPr>
        <p:spPr>
          <a:xfrm>
            <a:off x="676656" y="1851025"/>
            <a:ext cx="5023104" cy="3767328"/>
          </a:xfrm>
        </p:spPr>
        <p:txBody>
          <a:bodyPr>
            <a:normAutofit fontScale="92500" lnSpcReduction="20000"/>
          </a:bodyPr>
          <a:lstStyle/>
          <a:p>
            <a:r>
              <a:rPr lang="en-US" dirty="0"/>
              <a:t>Stain two large picnic tables </a:t>
            </a:r>
          </a:p>
          <a:p>
            <a:r>
              <a:rPr lang="en-US" dirty="0"/>
              <a:t>Stain four 4-top tables </a:t>
            </a:r>
          </a:p>
          <a:p>
            <a:r>
              <a:rPr lang="en-US" dirty="0"/>
              <a:t>Stain four sitting benches </a:t>
            </a:r>
          </a:p>
          <a:p>
            <a:r>
              <a:rPr lang="en-US" dirty="0"/>
              <a:t>Repaint beach welcome sign </a:t>
            </a:r>
            <a:br>
              <a:rPr lang="en-US" dirty="0"/>
            </a:br>
            <a:r>
              <a:rPr lang="en-US" dirty="0"/>
              <a:t>(front, back, posts) </a:t>
            </a:r>
          </a:p>
          <a:p>
            <a:r>
              <a:rPr lang="en-US" dirty="0"/>
              <a:t>Repair two brown umbrellas </a:t>
            </a:r>
          </a:p>
          <a:p>
            <a:r>
              <a:rPr lang="en-US" dirty="0"/>
              <a:t>Install tool hangers in guard shack </a:t>
            </a:r>
          </a:p>
          <a:p>
            <a:r>
              <a:rPr lang="en-US" dirty="0"/>
              <a:t>Hang and organize all tools </a:t>
            </a:r>
          </a:p>
          <a:p>
            <a:r>
              <a:rPr lang="en-US" dirty="0"/>
              <a:t>Clean and install new refrigerator for guard shack </a:t>
            </a:r>
          </a:p>
        </p:txBody>
      </p:sp>
      <p:sp>
        <p:nvSpPr>
          <p:cNvPr id="14" name="Content Placeholder 13">
            <a:extLst>
              <a:ext uri="{FF2B5EF4-FFF2-40B4-BE49-F238E27FC236}">
                <a16:creationId xmlns:a16="http://schemas.microsoft.com/office/drawing/2014/main" id="{D43C283F-61C4-44A5-A67C-9F2C001BF34E}"/>
              </a:ext>
            </a:extLst>
          </p:cNvPr>
          <p:cNvSpPr>
            <a:spLocks noGrp="1"/>
          </p:cNvSpPr>
          <p:nvPr>
            <p:ph sz="half" idx="2"/>
          </p:nvPr>
        </p:nvSpPr>
        <p:spPr>
          <a:xfrm>
            <a:off x="6011330" y="1851025"/>
            <a:ext cx="5136730" cy="3767328"/>
          </a:xfrm>
        </p:spPr>
        <p:txBody>
          <a:bodyPr>
            <a:normAutofit fontScale="92500"/>
          </a:bodyPr>
          <a:lstStyle/>
          <a:p>
            <a:r>
              <a:rPr lang="en-US" dirty="0"/>
              <a:t>Hang guard profile white board on side </a:t>
            </a:r>
            <a:br>
              <a:rPr lang="en-US" dirty="0"/>
            </a:br>
            <a:r>
              <a:rPr lang="en-US" dirty="0"/>
              <a:t>of guard shack </a:t>
            </a:r>
          </a:p>
          <a:p>
            <a:r>
              <a:rPr lang="en-US" dirty="0"/>
              <a:t>Hang the clock on the guard shack </a:t>
            </a:r>
          </a:p>
          <a:p>
            <a:r>
              <a:rPr lang="en-US" dirty="0"/>
              <a:t>Install a hook on the guard shack for the chalk board </a:t>
            </a:r>
          </a:p>
          <a:p>
            <a:r>
              <a:rPr lang="en-US" dirty="0"/>
              <a:t>Install new cup hooks for Open/Close sign </a:t>
            </a:r>
          </a:p>
          <a:p>
            <a:r>
              <a:rPr lang="en-US" dirty="0"/>
              <a:t>Discard all abandoned beach items remaining from 2019 season Replace one toddler swing </a:t>
            </a:r>
          </a:p>
        </p:txBody>
      </p:sp>
    </p:spTree>
    <p:extLst>
      <p:ext uri="{BB962C8B-B14F-4D97-AF65-F5344CB8AC3E}">
        <p14:creationId xmlns:p14="http://schemas.microsoft.com/office/powerpoint/2010/main" val="11479351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B2180-17BB-459D-948D-8221EFE029C8}"/>
              </a:ext>
            </a:extLst>
          </p:cNvPr>
          <p:cNvSpPr>
            <a:spLocks noGrp="1"/>
          </p:cNvSpPr>
          <p:nvPr>
            <p:ph type="title"/>
          </p:nvPr>
        </p:nvSpPr>
        <p:spPr/>
        <p:txBody>
          <a:bodyPr/>
          <a:lstStyle/>
          <a:p>
            <a:r>
              <a:rPr lang="en-US" dirty="0"/>
              <a:t>2020 Projects and Improvements</a:t>
            </a:r>
          </a:p>
        </p:txBody>
      </p:sp>
      <p:sp>
        <p:nvSpPr>
          <p:cNvPr id="3" name="Content Placeholder 2">
            <a:extLst>
              <a:ext uri="{FF2B5EF4-FFF2-40B4-BE49-F238E27FC236}">
                <a16:creationId xmlns:a16="http://schemas.microsoft.com/office/drawing/2014/main" id="{46E10BFC-35B2-4260-9758-0C58F822D102}"/>
              </a:ext>
            </a:extLst>
          </p:cNvPr>
          <p:cNvSpPr>
            <a:spLocks noGrp="1"/>
          </p:cNvSpPr>
          <p:nvPr>
            <p:ph sz="half" idx="1"/>
          </p:nvPr>
        </p:nvSpPr>
        <p:spPr>
          <a:xfrm>
            <a:off x="676656" y="1862051"/>
            <a:ext cx="5035212" cy="3767328"/>
          </a:xfrm>
        </p:spPr>
        <p:txBody>
          <a:bodyPr>
            <a:noAutofit/>
          </a:bodyPr>
          <a:lstStyle/>
          <a:p>
            <a:r>
              <a:rPr lang="en-US" sz="2000" dirty="0"/>
              <a:t>WD-40 to all swings to stop the squeaking </a:t>
            </a:r>
          </a:p>
          <a:p>
            <a:r>
              <a:rPr lang="en-US" sz="2000" dirty="0"/>
              <a:t>Leveled the beach sand top to bottom </a:t>
            </a:r>
          </a:p>
          <a:p>
            <a:r>
              <a:rPr lang="en-US" sz="2000" dirty="0"/>
              <a:t>Fixed door lock closing problem on the guard shack </a:t>
            </a:r>
          </a:p>
          <a:p>
            <a:r>
              <a:rPr lang="en-US" sz="2000" dirty="0"/>
              <a:t>Replaced the ventilation cover on the exterior of the guard shack </a:t>
            </a:r>
          </a:p>
          <a:p>
            <a:r>
              <a:rPr lang="en-US" sz="2000" dirty="0"/>
              <a:t>Pulled up and leveled the bench next to the lifeguard boat </a:t>
            </a:r>
          </a:p>
          <a:p>
            <a:r>
              <a:rPr lang="en-US" sz="2000" dirty="0"/>
              <a:t>Installed the missing front rail for the bench next to the lifeguard boat </a:t>
            </a:r>
          </a:p>
        </p:txBody>
      </p:sp>
      <p:sp>
        <p:nvSpPr>
          <p:cNvPr id="4" name="Content Placeholder 3">
            <a:extLst>
              <a:ext uri="{FF2B5EF4-FFF2-40B4-BE49-F238E27FC236}">
                <a16:creationId xmlns:a16="http://schemas.microsoft.com/office/drawing/2014/main" id="{D0D2D1D2-B263-40BA-8A22-6BFEDB6D80ED}"/>
              </a:ext>
            </a:extLst>
          </p:cNvPr>
          <p:cNvSpPr>
            <a:spLocks noGrp="1"/>
          </p:cNvSpPr>
          <p:nvPr>
            <p:ph sz="half" idx="2"/>
          </p:nvPr>
        </p:nvSpPr>
        <p:spPr>
          <a:xfrm>
            <a:off x="6011330" y="1862051"/>
            <a:ext cx="4936418" cy="3767328"/>
          </a:xfrm>
        </p:spPr>
        <p:txBody>
          <a:bodyPr>
            <a:noAutofit/>
          </a:bodyPr>
          <a:lstStyle/>
          <a:p>
            <a:r>
              <a:rPr lang="en-US" sz="2000" dirty="0"/>
              <a:t>Applied mulch to cover the concrete pads of the bench next to the lifeguard boat </a:t>
            </a:r>
          </a:p>
          <a:p>
            <a:r>
              <a:rPr lang="en-US" sz="2000" dirty="0"/>
              <a:t>Repaired guard shack door frame and installed reinforced latch</a:t>
            </a:r>
          </a:p>
          <a:p>
            <a:r>
              <a:rPr lang="en-US" sz="2000" dirty="0"/>
              <a:t>Security system with three cameras installed on guard shack</a:t>
            </a:r>
            <a:r>
              <a:rPr lang="en-US" sz="2000" dirty="0">
                <a:solidFill>
                  <a:srgbClr val="FF0000"/>
                </a:solidFill>
              </a:rPr>
              <a:t>*</a:t>
            </a:r>
            <a:r>
              <a:rPr lang="en-US" sz="2000" dirty="0"/>
              <a:t> </a:t>
            </a:r>
          </a:p>
          <a:p>
            <a:r>
              <a:rPr lang="en-US" sz="2000" dirty="0"/>
              <a:t>Three security lights installed on guard shack</a:t>
            </a:r>
            <a:r>
              <a:rPr lang="en-US" sz="2000" dirty="0">
                <a:solidFill>
                  <a:srgbClr val="FF0000"/>
                </a:solidFill>
              </a:rPr>
              <a:t>*</a:t>
            </a:r>
            <a:r>
              <a:rPr lang="en-US" sz="2000" dirty="0"/>
              <a:t> </a:t>
            </a:r>
          </a:p>
          <a:p>
            <a:r>
              <a:rPr lang="en-US" sz="2000" dirty="0"/>
              <a:t>Guard shack totally emptied, deep cleaned, and reorganized for beach closing </a:t>
            </a:r>
          </a:p>
        </p:txBody>
      </p:sp>
      <p:sp>
        <p:nvSpPr>
          <p:cNvPr id="6" name="TextBox 5">
            <a:extLst>
              <a:ext uri="{FF2B5EF4-FFF2-40B4-BE49-F238E27FC236}">
                <a16:creationId xmlns:a16="http://schemas.microsoft.com/office/drawing/2014/main" id="{0E59D3CF-0D3C-4E36-9611-B2F20F0A3220}"/>
              </a:ext>
            </a:extLst>
          </p:cNvPr>
          <p:cNvSpPr txBox="1"/>
          <p:nvPr/>
        </p:nvSpPr>
        <p:spPr>
          <a:xfrm>
            <a:off x="762000" y="5621413"/>
            <a:ext cx="10045623" cy="369332"/>
          </a:xfrm>
          <a:prstGeom prst="rect">
            <a:avLst/>
          </a:prstGeom>
          <a:noFill/>
        </p:spPr>
        <p:txBody>
          <a:bodyPr wrap="square">
            <a:spAutoFit/>
          </a:bodyPr>
          <a:lstStyle/>
          <a:p>
            <a:pPr marL="0" indent="0">
              <a:buNone/>
            </a:pPr>
            <a:r>
              <a:rPr lang="en-US" sz="1800" dirty="0">
                <a:solidFill>
                  <a:srgbClr val="FF0000"/>
                </a:solidFill>
              </a:rPr>
              <a:t>*</a:t>
            </a:r>
            <a:r>
              <a:rPr lang="en-US" sz="1800" dirty="0">
                <a:solidFill>
                  <a:schemeClr val="accent1"/>
                </a:solidFill>
              </a:rPr>
              <a:t> Beach Committee shout-out to </a:t>
            </a:r>
            <a:r>
              <a:rPr lang="en-US" sz="1800" i="1" dirty="0">
                <a:solidFill>
                  <a:schemeClr val="accent1"/>
                </a:solidFill>
              </a:rPr>
              <a:t>Mark Handley </a:t>
            </a:r>
            <a:r>
              <a:rPr lang="en-US" sz="1800" dirty="0">
                <a:solidFill>
                  <a:schemeClr val="accent1"/>
                </a:solidFill>
              </a:rPr>
              <a:t>for organizing these installations </a:t>
            </a:r>
          </a:p>
        </p:txBody>
      </p:sp>
      <p:sp>
        <p:nvSpPr>
          <p:cNvPr id="8" name="TextBox 7">
            <a:extLst>
              <a:ext uri="{FF2B5EF4-FFF2-40B4-BE49-F238E27FC236}">
                <a16:creationId xmlns:a16="http://schemas.microsoft.com/office/drawing/2014/main" id="{8E74B132-4DCE-4D5D-97AD-7BF24CA975B0}"/>
              </a:ext>
            </a:extLst>
          </p:cNvPr>
          <p:cNvSpPr txBox="1"/>
          <p:nvPr/>
        </p:nvSpPr>
        <p:spPr>
          <a:xfrm>
            <a:off x="9829800" y="3601"/>
            <a:ext cx="2362200" cy="400110"/>
          </a:xfrm>
          <a:prstGeom prst="rect">
            <a:avLst/>
          </a:prstGeom>
          <a:solidFill>
            <a:schemeClr val="accent1"/>
          </a:solidFill>
        </p:spPr>
        <p:txBody>
          <a:bodyPr wrap="square">
            <a:spAutoFit/>
          </a:bodyPr>
          <a:lstStyle/>
          <a:p>
            <a:r>
              <a:rPr lang="en-US" sz="2000" dirty="0">
                <a:solidFill>
                  <a:schemeClr val="bg1"/>
                </a:solidFill>
              </a:rPr>
              <a:t>continued</a:t>
            </a:r>
          </a:p>
        </p:txBody>
      </p:sp>
    </p:spTree>
    <p:extLst>
      <p:ext uri="{BB962C8B-B14F-4D97-AF65-F5344CB8AC3E}">
        <p14:creationId xmlns:p14="http://schemas.microsoft.com/office/powerpoint/2010/main" val="34691370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EB51713-AB78-4B55-82EC-A1B4DA9B16D2}"/>
              </a:ext>
            </a:extLst>
          </p:cNvPr>
          <p:cNvSpPr>
            <a:spLocks noGrp="1"/>
          </p:cNvSpPr>
          <p:nvPr>
            <p:ph type="title"/>
          </p:nvPr>
        </p:nvSpPr>
        <p:spPr>
          <a:xfrm>
            <a:off x="8235525" y="939097"/>
            <a:ext cx="3383280" cy="1920240"/>
          </a:xfrm>
        </p:spPr>
        <p:txBody>
          <a:bodyPr vert="horz" lIns="91440" tIns="45720" rIns="91440" bIns="45720" rtlCol="0" anchor="b">
            <a:normAutofit/>
          </a:bodyPr>
          <a:lstStyle/>
          <a:p>
            <a:pPr algn="ctr">
              <a:lnSpc>
                <a:spcPct val="100000"/>
              </a:lnSpc>
              <a:spcAft>
                <a:spcPts val="600"/>
              </a:spcAft>
            </a:pPr>
            <a:r>
              <a:rPr lang="en-US" b="1" kern="1200" spc="-120" baseline="0" dirty="0">
                <a:latin typeface="+mj-lt"/>
                <a:ea typeface="+mj-ea"/>
                <a:cs typeface="+mj-cs"/>
              </a:rPr>
              <a:t>2021 Preview</a:t>
            </a:r>
          </a:p>
        </p:txBody>
      </p:sp>
      <p:graphicFrame>
        <p:nvGraphicFramePr>
          <p:cNvPr id="13" name="Content Placeholder 3">
            <a:extLst>
              <a:ext uri="{FF2B5EF4-FFF2-40B4-BE49-F238E27FC236}">
                <a16:creationId xmlns:a16="http://schemas.microsoft.com/office/drawing/2014/main" id="{D99E897D-87D9-4831-AFDF-7A8134CD0C78}"/>
              </a:ext>
            </a:extLst>
          </p:cNvPr>
          <p:cNvGraphicFramePr>
            <a:graphicFrameLocks noGrp="1"/>
          </p:cNvGraphicFramePr>
          <p:nvPr>
            <p:ph idx="1"/>
          </p:nvPr>
        </p:nvGraphicFramePr>
        <p:xfrm>
          <a:off x="724006" y="-247673"/>
          <a:ext cx="6096000" cy="31726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TextBox 13">
            <a:extLst>
              <a:ext uri="{FF2B5EF4-FFF2-40B4-BE49-F238E27FC236}">
                <a16:creationId xmlns:a16="http://schemas.microsoft.com/office/drawing/2014/main" id="{F019D882-B7DF-4116-B5D3-D7A5B2DFC462}"/>
              </a:ext>
            </a:extLst>
          </p:cNvPr>
          <p:cNvSpPr txBox="1"/>
          <p:nvPr/>
        </p:nvSpPr>
        <p:spPr>
          <a:xfrm>
            <a:off x="8250103" y="2908628"/>
            <a:ext cx="3398520" cy="3126987"/>
          </a:xfrm>
          <a:prstGeom prst="rect">
            <a:avLst/>
          </a:prstGeom>
        </p:spPr>
        <p:txBody>
          <a:bodyPr vert="horz" lIns="91440" tIns="45720" rIns="91440" bIns="45720" rtlCol="0">
            <a:normAutofit/>
          </a:bodyPr>
          <a:lstStyle/>
          <a:p>
            <a:pPr algn="ctr" defTabSz="914400">
              <a:spcBef>
                <a:spcPts val="1400"/>
              </a:spcBef>
              <a:defRPr/>
            </a:pPr>
            <a:r>
              <a:rPr lang="en-US" kern="1200" dirty="0">
                <a:solidFill>
                  <a:schemeClr val="accent1">
                    <a:lumMod val="40000"/>
                    <a:lumOff val="60000"/>
                  </a:schemeClr>
                </a:solidFill>
                <a:latin typeface="+mn-lt"/>
                <a:ea typeface="+mn-ea"/>
                <a:cs typeface="+mn-cs"/>
              </a:rPr>
              <a:t>We’re always looking for new Beach Committee members. Send an email to </a:t>
            </a:r>
            <a:r>
              <a:rPr lang="en-US" kern="1200" dirty="0">
                <a:solidFill>
                  <a:schemeClr val="bg1"/>
                </a:solidFill>
                <a:latin typeface="+mn-lt"/>
                <a:ea typeface="+mn-ea"/>
                <a:cs typeface="+mn-cs"/>
                <a:hlinkClick r:id="rId7">
                  <a:extLst>
                    <a:ext uri="{A12FA001-AC4F-418D-AE19-62706E023703}">
                      <ahyp:hlinkClr xmlns:ahyp="http://schemas.microsoft.com/office/drawing/2018/hyperlinkcolor" val="tx"/>
                    </a:ext>
                  </a:extLst>
                </a:hlinkClick>
              </a:rPr>
              <a:t>beach@TLIA.org</a:t>
            </a:r>
            <a:r>
              <a:rPr lang="en-US" kern="1200" dirty="0">
                <a:solidFill>
                  <a:schemeClr val="bg1"/>
                </a:solidFill>
                <a:latin typeface="+mn-lt"/>
                <a:ea typeface="+mn-ea"/>
                <a:cs typeface="+mn-cs"/>
              </a:rPr>
              <a:t> </a:t>
            </a:r>
            <a:r>
              <a:rPr lang="en-US" kern="1200" dirty="0">
                <a:solidFill>
                  <a:schemeClr val="accent1">
                    <a:lumMod val="40000"/>
                    <a:lumOff val="60000"/>
                  </a:schemeClr>
                </a:solidFill>
                <a:latin typeface="+mn-lt"/>
                <a:ea typeface="+mn-ea"/>
                <a:cs typeface="+mn-cs"/>
              </a:rPr>
              <a:t>or reach out to </a:t>
            </a:r>
            <a:r>
              <a:rPr lang="en-US" i="1" kern="1200" dirty="0">
                <a:solidFill>
                  <a:schemeClr val="accent1">
                    <a:lumMod val="40000"/>
                    <a:lumOff val="60000"/>
                  </a:schemeClr>
                </a:solidFill>
                <a:latin typeface="+mn-lt"/>
                <a:ea typeface="+mn-ea"/>
                <a:cs typeface="+mn-cs"/>
              </a:rPr>
              <a:t>Mary Magro </a:t>
            </a:r>
            <a:r>
              <a:rPr lang="en-US" kern="1200" dirty="0">
                <a:solidFill>
                  <a:schemeClr val="accent1">
                    <a:lumMod val="40000"/>
                    <a:lumOff val="60000"/>
                  </a:schemeClr>
                </a:solidFill>
                <a:latin typeface="+mn-lt"/>
                <a:ea typeface="+mn-ea"/>
                <a:cs typeface="+mn-cs"/>
              </a:rPr>
              <a:t>or </a:t>
            </a:r>
            <a:r>
              <a:rPr lang="en-US" i="1" kern="1200" dirty="0">
                <a:solidFill>
                  <a:schemeClr val="accent1">
                    <a:lumMod val="40000"/>
                    <a:lumOff val="60000"/>
                  </a:schemeClr>
                </a:solidFill>
                <a:latin typeface="+mn-lt"/>
                <a:ea typeface="+mn-ea"/>
                <a:cs typeface="+mn-cs"/>
              </a:rPr>
              <a:t>Andy Milne</a:t>
            </a:r>
            <a:r>
              <a:rPr lang="en-US" kern="1200" dirty="0">
                <a:solidFill>
                  <a:schemeClr val="accent1">
                    <a:lumMod val="40000"/>
                    <a:lumOff val="60000"/>
                  </a:schemeClr>
                </a:solidFill>
                <a:latin typeface="+mn-lt"/>
                <a:ea typeface="+mn-ea"/>
                <a:cs typeface="+mn-cs"/>
              </a:rPr>
              <a:t>. If you see maintenance or repairs needed at the beach, contact </a:t>
            </a:r>
            <a:r>
              <a:rPr lang="en-US" i="1" kern="1200" dirty="0">
                <a:solidFill>
                  <a:schemeClr val="accent1">
                    <a:lumMod val="40000"/>
                    <a:lumOff val="60000"/>
                  </a:schemeClr>
                </a:solidFill>
                <a:latin typeface="+mn-lt"/>
                <a:ea typeface="+mn-ea"/>
                <a:cs typeface="+mn-cs"/>
              </a:rPr>
              <a:t>Don Sidlowski</a:t>
            </a:r>
            <a:r>
              <a:rPr lang="en-US" kern="1200" dirty="0">
                <a:solidFill>
                  <a:schemeClr val="accent1">
                    <a:lumMod val="40000"/>
                    <a:lumOff val="60000"/>
                  </a:schemeClr>
                </a:solidFill>
                <a:latin typeface="+mn-lt"/>
                <a:ea typeface="+mn-ea"/>
                <a:cs typeface="+mn-cs"/>
              </a:rPr>
              <a:t>.</a:t>
            </a:r>
          </a:p>
        </p:txBody>
      </p:sp>
      <p:sp>
        <p:nvSpPr>
          <p:cNvPr id="6" name="Content Placeholder 2">
            <a:extLst>
              <a:ext uri="{FF2B5EF4-FFF2-40B4-BE49-F238E27FC236}">
                <a16:creationId xmlns:a16="http://schemas.microsoft.com/office/drawing/2014/main" id="{C81A2652-A971-4DB2-B1EE-0440CE35EAFE}"/>
              </a:ext>
            </a:extLst>
          </p:cNvPr>
          <p:cNvSpPr txBox="1">
            <a:spLocks/>
          </p:cNvSpPr>
          <p:nvPr/>
        </p:nvSpPr>
        <p:spPr>
          <a:xfrm>
            <a:off x="838200" y="2037806"/>
            <a:ext cx="10515600" cy="352697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endParaRPr lang="en-US" dirty="0"/>
          </a:p>
        </p:txBody>
      </p:sp>
      <p:pic>
        <p:nvPicPr>
          <p:cNvPr id="4" name="Picture 3">
            <a:extLst>
              <a:ext uri="{FF2B5EF4-FFF2-40B4-BE49-F238E27FC236}">
                <a16:creationId xmlns:a16="http://schemas.microsoft.com/office/drawing/2014/main" id="{0866034E-62C5-4B4F-A446-0924140CAE5B}"/>
              </a:ext>
            </a:extLst>
          </p:cNvPr>
          <p:cNvPicPr>
            <a:picLocks noChangeAspect="1"/>
          </p:cNvPicPr>
          <p:nvPr/>
        </p:nvPicPr>
        <p:blipFill>
          <a:blip r:embed="rId8"/>
          <a:stretch>
            <a:fillRect/>
          </a:stretch>
        </p:blipFill>
        <p:spPr>
          <a:xfrm rot="5400000">
            <a:off x="2072745" y="2108663"/>
            <a:ext cx="3398521" cy="4117181"/>
          </a:xfrm>
          <a:prstGeom prst="rect">
            <a:avLst/>
          </a:prstGeom>
        </p:spPr>
      </p:pic>
    </p:spTree>
    <p:extLst>
      <p:ext uri="{BB962C8B-B14F-4D97-AF65-F5344CB8AC3E}">
        <p14:creationId xmlns:p14="http://schemas.microsoft.com/office/powerpoint/2010/main" val="17416493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0B8A0D8-5BDD-41A4-9384-E4356E49A984}"/>
              </a:ext>
            </a:extLst>
          </p:cNvPr>
          <p:cNvSpPr>
            <a:spLocks noGrp="1"/>
          </p:cNvSpPr>
          <p:nvPr>
            <p:ph type="ctrTitle"/>
          </p:nvPr>
        </p:nvSpPr>
        <p:spPr/>
        <p:txBody>
          <a:bodyPr/>
          <a:lstStyle/>
          <a:p>
            <a:r>
              <a:rPr lang="en-US" dirty="0"/>
              <a:t>Grounds Committee</a:t>
            </a:r>
          </a:p>
        </p:txBody>
      </p:sp>
      <p:sp>
        <p:nvSpPr>
          <p:cNvPr id="5" name="Subtitle 4">
            <a:extLst>
              <a:ext uri="{FF2B5EF4-FFF2-40B4-BE49-F238E27FC236}">
                <a16:creationId xmlns:a16="http://schemas.microsoft.com/office/drawing/2014/main" id="{5829A05C-5360-46E4-AF81-5726D39E7D99}"/>
              </a:ext>
            </a:extLst>
          </p:cNvPr>
          <p:cNvSpPr>
            <a:spLocks noGrp="1"/>
          </p:cNvSpPr>
          <p:nvPr>
            <p:ph type="subTitle" idx="1"/>
          </p:nvPr>
        </p:nvSpPr>
        <p:spPr/>
        <p:txBody>
          <a:bodyPr/>
          <a:lstStyle/>
          <a:p>
            <a:r>
              <a:rPr lang="en-US" dirty="0"/>
              <a:t>Mike Megleo </a:t>
            </a:r>
          </a:p>
        </p:txBody>
      </p:sp>
    </p:spTree>
    <p:extLst>
      <p:ext uri="{BB962C8B-B14F-4D97-AF65-F5344CB8AC3E}">
        <p14:creationId xmlns:p14="http://schemas.microsoft.com/office/powerpoint/2010/main" val="35540333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A4DB048-6456-0F46-9240-C408D1F6DFC9}"/>
              </a:ext>
            </a:extLst>
          </p:cNvPr>
          <p:cNvSpPr/>
          <p:nvPr/>
        </p:nvSpPr>
        <p:spPr>
          <a:xfrm>
            <a:off x="1058162" y="5406711"/>
            <a:ext cx="5083558" cy="369332"/>
          </a:xfrm>
          <a:prstGeom prst="rect">
            <a:avLst/>
          </a:prstGeom>
        </p:spPr>
        <p:txBody>
          <a:bodyPr wrap="square">
            <a:spAutoFit/>
          </a:bodyPr>
          <a:lstStyle/>
          <a:p>
            <a:r>
              <a:rPr lang="en-US" b="0" i="0" u="none" strike="noStrike" dirty="0">
                <a:solidFill>
                  <a:srgbClr val="000000"/>
                </a:solidFill>
                <a:effectLst/>
              </a:rPr>
              <a:t>Walk TL Path through Kelsey Lot B</a:t>
            </a:r>
            <a:endParaRPr lang="en-US" dirty="0"/>
          </a:p>
        </p:txBody>
      </p:sp>
      <p:sp>
        <p:nvSpPr>
          <p:cNvPr id="14" name="Rectangle 13">
            <a:extLst>
              <a:ext uri="{FF2B5EF4-FFF2-40B4-BE49-F238E27FC236}">
                <a16:creationId xmlns:a16="http://schemas.microsoft.com/office/drawing/2014/main" id="{4134D8B2-1B6B-E64C-947C-9A830116BF2C}"/>
              </a:ext>
            </a:extLst>
          </p:cNvPr>
          <p:cNvSpPr/>
          <p:nvPr/>
        </p:nvSpPr>
        <p:spPr>
          <a:xfrm>
            <a:off x="5972176" y="5406711"/>
            <a:ext cx="5767059" cy="646331"/>
          </a:xfrm>
          <a:prstGeom prst="rect">
            <a:avLst/>
          </a:prstGeom>
        </p:spPr>
        <p:txBody>
          <a:bodyPr wrap="square">
            <a:spAutoFit/>
          </a:bodyPr>
          <a:lstStyle/>
          <a:p>
            <a:r>
              <a:rPr lang="en-US" b="0" i="0" u="none" strike="noStrike" dirty="0" err="1">
                <a:solidFill>
                  <a:srgbClr val="000000"/>
                </a:solidFill>
                <a:effectLst/>
              </a:rPr>
              <a:t>Zupancic</a:t>
            </a:r>
            <a:r>
              <a:rPr lang="en-US" b="0" i="0" u="none" strike="noStrike" dirty="0">
                <a:solidFill>
                  <a:srgbClr val="000000"/>
                </a:solidFill>
                <a:effectLst/>
              </a:rPr>
              <a:t> Park - Leveled and Mulched.  Ready for equipment.</a:t>
            </a:r>
          </a:p>
        </p:txBody>
      </p:sp>
      <p:sp>
        <p:nvSpPr>
          <p:cNvPr id="2" name="Title 1">
            <a:extLst>
              <a:ext uri="{FF2B5EF4-FFF2-40B4-BE49-F238E27FC236}">
                <a16:creationId xmlns:a16="http://schemas.microsoft.com/office/drawing/2014/main" id="{5D537331-5EDC-4BA5-A322-27FECEB6139E}"/>
              </a:ext>
            </a:extLst>
          </p:cNvPr>
          <p:cNvSpPr>
            <a:spLocks noGrp="1"/>
          </p:cNvSpPr>
          <p:nvPr>
            <p:ph type="title"/>
          </p:nvPr>
        </p:nvSpPr>
        <p:spPr/>
        <p:txBody>
          <a:bodyPr>
            <a:normAutofit fontScale="90000"/>
          </a:bodyPr>
          <a:lstStyle/>
          <a:p>
            <a:r>
              <a:rPr lang="en-US" dirty="0"/>
              <a:t>Grounds Committee 2020 </a:t>
            </a:r>
            <a:br>
              <a:rPr lang="en-US" dirty="0"/>
            </a:br>
            <a:endParaRPr lang="en-US" dirty="0"/>
          </a:p>
        </p:txBody>
      </p:sp>
      <p:pic>
        <p:nvPicPr>
          <p:cNvPr id="6" name="Picture 5" descr="Zupancic Park- Leveled and Mulched.  Ready for play equipemnt">
            <a:extLst>
              <a:ext uri="{FF2B5EF4-FFF2-40B4-BE49-F238E27FC236}">
                <a16:creationId xmlns:a16="http://schemas.microsoft.com/office/drawing/2014/main" id="{9F557B4C-34EF-405F-9AE9-94B1ADAEBE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2176" y="1451289"/>
            <a:ext cx="5219699" cy="3914774"/>
          </a:xfrm>
          <a:prstGeom prst="rect">
            <a:avLst/>
          </a:prstGeom>
        </p:spPr>
      </p:pic>
      <p:pic>
        <p:nvPicPr>
          <p:cNvPr id="9" name="Picture 8" descr="Map&#10;&#10;Description automatically generated">
            <a:extLst>
              <a:ext uri="{FF2B5EF4-FFF2-40B4-BE49-F238E27FC236}">
                <a16:creationId xmlns:a16="http://schemas.microsoft.com/office/drawing/2014/main" id="{DCEB8352-D78C-4D49-8547-9B6115AB3F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6382" y="1451290"/>
            <a:ext cx="2890101" cy="3853468"/>
          </a:xfrm>
          <a:prstGeom prst="rect">
            <a:avLst/>
          </a:prstGeom>
        </p:spPr>
      </p:pic>
    </p:spTree>
    <p:extLst>
      <p:ext uri="{BB962C8B-B14F-4D97-AF65-F5344CB8AC3E}">
        <p14:creationId xmlns:p14="http://schemas.microsoft.com/office/powerpoint/2010/main" val="36076859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5306B818-1A31-A140-B8BC-1493D0C7DFF6}"/>
              </a:ext>
            </a:extLst>
          </p:cNvPr>
          <p:cNvSpPr/>
          <p:nvPr/>
        </p:nvSpPr>
        <p:spPr>
          <a:xfrm>
            <a:off x="3547352" y="4291539"/>
            <a:ext cx="1631349" cy="1200329"/>
          </a:xfrm>
          <a:prstGeom prst="rect">
            <a:avLst/>
          </a:prstGeom>
        </p:spPr>
        <p:txBody>
          <a:bodyPr wrap="square">
            <a:spAutoFit/>
          </a:bodyPr>
          <a:lstStyle/>
          <a:p>
            <a:r>
              <a:rPr lang="en-US" b="0" i="0" u="none" strike="noStrike" dirty="0">
                <a:solidFill>
                  <a:schemeClr val="bg1"/>
                </a:solidFill>
                <a:effectLst/>
                <a:latin typeface="Helvetica" pitchFamily="2" charset="0"/>
              </a:rPr>
              <a:t>New water fountain and landscape water spigot</a:t>
            </a:r>
            <a:endParaRPr lang="en-US" dirty="0">
              <a:solidFill>
                <a:schemeClr val="bg1"/>
              </a:solidFill>
            </a:endParaRPr>
          </a:p>
        </p:txBody>
      </p:sp>
      <p:sp>
        <p:nvSpPr>
          <p:cNvPr id="2" name="Title 1">
            <a:extLst>
              <a:ext uri="{FF2B5EF4-FFF2-40B4-BE49-F238E27FC236}">
                <a16:creationId xmlns:a16="http://schemas.microsoft.com/office/drawing/2014/main" id="{002FBA99-1871-4463-A764-475799BB3B17}"/>
              </a:ext>
            </a:extLst>
          </p:cNvPr>
          <p:cNvSpPr>
            <a:spLocks noGrp="1"/>
          </p:cNvSpPr>
          <p:nvPr>
            <p:ph type="title"/>
          </p:nvPr>
        </p:nvSpPr>
        <p:spPr/>
        <p:txBody>
          <a:bodyPr>
            <a:normAutofit fontScale="90000"/>
          </a:bodyPr>
          <a:lstStyle/>
          <a:p>
            <a:r>
              <a:rPr lang="en-US" sz="4800" dirty="0"/>
              <a:t>Grounds Committee 2020 </a:t>
            </a:r>
            <a:br>
              <a:rPr lang="en-US" sz="4800" dirty="0"/>
            </a:br>
            <a:endParaRPr lang="en-US" dirty="0"/>
          </a:p>
        </p:txBody>
      </p:sp>
      <p:sp>
        <p:nvSpPr>
          <p:cNvPr id="3" name="TextBox 2">
            <a:extLst>
              <a:ext uri="{FF2B5EF4-FFF2-40B4-BE49-F238E27FC236}">
                <a16:creationId xmlns:a16="http://schemas.microsoft.com/office/drawing/2014/main" id="{D6FC5984-57FD-40D8-AED0-E1E0966E0E45}"/>
              </a:ext>
            </a:extLst>
          </p:cNvPr>
          <p:cNvSpPr txBox="1"/>
          <p:nvPr/>
        </p:nvSpPr>
        <p:spPr>
          <a:xfrm>
            <a:off x="2371268" y="5687472"/>
            <a:ext cx="9058731" cy="369332"/>
          </a:xfrm>
          <a:prstGeom prst="rect">
            <a:avLst/>
          </a:prstGeom>
          <a:noFill/>
        </p:spPr>
        <p:txBody>
          <a:bodyPr wrap="square" rtlCol="0">
            <a:spAutoFit/>
          </a:bodyPr>
          <a:lstStyle/>
          <a:p>
            <a:r>
              <a:rPr lang="en-US" dirty="0"/>
              <a:t>Crushed Granite and raised plastic walkway from Wagner Park to beach</a:t>
            </a:r>
          </a:p>
        </p:txBody>
      </p:sp>
      <p:pic>
        <p:nvPicPr>
          <p:cNvPr id="5" name="Picture 4">
            <a:extLst>
              <a:ext uri="{FF2B5EF4-FFF2-40B4-BE49-F238E27FC236}">
                <a16:creationId xmlns:a16="http://schemas.microsoft.com/office/drawing/2014/main" id="{219DFCAA-7D8C-4F83-9F18-A70F8301DE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2236" y="1296106"/>
            <a:ext cx="5689182" cy="4265788"/>
          </a:xfrm>
          <a:prstGeom prst="rect">
            <a:avLst/>
          </a:prstGeom>
        </p:spPr>
      </p:pic>
      <p:pic>
        <p:nvPicPr>
          <p:cNvPr id="8" name="Picture 7" descr="A picture containing tree, outdoor&#10;&#10;Description automatically generated">
            <a:extLst>
              <a:ext uri="{FF2B5EF4-FFF2-40B4-BE49-F238E27FC236}">
                <a16:creationId xmlns:a16="http://schemas.microsoft.com/office/drawing/2014/main" id="{9B36CB29-6718-41FD-8112-49E48623D0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7696" y="1256558"/>
            <a:ext cx="3234069" cy="4312092"/>
          </a:xfrm>
          <a:prstGeom prst="rect">
            <a:avLst/>
          </a:prstGeom>
        </p:spPr>
      </p:pic>
    </p:spTree>
    <p:extLst>
      <p:ext uri="{BB962C8B-B14F-4D97-AF65-F5344CB8AC3E}">
        <p14:creationId xmlns:p14="http://schemas.microsoft.com/office/powerpoint/2010/main" val="31781411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52D57-7BB9-4AFE-9ED9-707BE48C6E1E}"/>
              </a:ext>
            </a:extLst>
          </p:cNvPr>
          <p:cNvSpPr>
            <a:spLocks noGrp="1"/>
          </p:cNvSpPr>
          <p:nvPr>
            <p:ph type="title"/>
          </p:nvPr>
        </p:nvSpPr>
        <p:spPr>
          <a:xfrm>
            <a:off x="657224" y="499533"/>
            <a:ext cx="10772775" cy="1275292"/>
          </a:xfrm>
        </p:spPr>
        <p:txBody>
          <a:bodyPr>
            <a:normAutofit fontScale="90000"/>
          </a:bodyPr>
          <a:lstStyle/>
          <a:p>
            <a:r>
              <a:rPr lang="en-US" noProof="0" dirty="0"/>
              <a:t>Grounds Committee </a:t>
            </a:r>
            <a:br>
              <a:rPr lang="en-US" noProof="0" dirty="0"/>
            </a:br>
            <a:r>
              <a:rPr lang="en-US" noProof="0" dirty="0"/>
              <a:t>2020 Clean Up Day</a:t>
            </a:r>
            <a:endParaRPr lang="en-US" dirty="0"/>
          </a:p>
        </p:txBody>
      </p:sp>
      <p:sp>
        <p:nvSpPr>
          <p:cNvPr id="4" name="Content Placeholder 3">
            <a:extLst>
              <a:ext uri="{FF2B5EF4-FFF2-40B4-BE49-F238E27FC236}">
                <a16:creationId xmlns:a16="http://schemas.microsoft.com/office/drawing/2014/main" id="{EEA7D5E6-7AC0-4F7D-A6F9-4E97FBC9C3C8}"/>
              </a:ext>
            </a:extLst>
          </p:cNvPr>
          <p:cNvSpPr>
            <a:spLocks noGrp="1"/>
          </p:cNvSpPr>
          <p:nvPr>
            <p:ph idx="1"/>
          </p:nvPr>
        </p:nvSpPr>
        <p:spPr>
          <a:xfrm>
            <a:off x="676656" y="1856301"/>
            <a:ext cx="10753725" cy="3921564"/>
          </a:xfrm>
        </p:spPr>
        <p:txBody>
          <a:bodyPr/>
          <a:lstStyle/>
          <a:p>
            <a:r>
              <a:rPr lang="en-US" dirty="0"/>
              <a:t>Amazing turnout this year</a:t>
            </a:r>
          </a:p>
          <a:p>
            <a:r>
              <a:rPr lang="en-US" dirty="0"/>
              <a:t>Prepped Volleyball Court</a:t>
            </a:r>
          </a:p>
          <a:p>
            <a:r>
              <a:rPr lang="en-US" dirty="0"/>
              <a:t>Cleaned Wagner Park</a:t>
            </a:r>
          </a:p>
          <a:p>
            <a:r>
              <a:rPr lang="en-US" dirty="0"/>
              <a:t>Fixed swings at Iversen Park</a:t>
            </a:r>
          </a:p>
          <a:p>
            <a:r>
              <a:rPr lang="en-US" dirty="0"/>
              <a:t>Cleaned up logs at several locations</a:t>
            </a:r>
          </a:p>
          <a:p>
            <a:r>
              <a:rPr lang="en-US" dirty="0"/>
              <a:t>North Lake boat landing Cleanup</a:t>
            </a:r>
          </a:p>
        </p:txBody>
      </p:sp>
      <p:grpSp>
        <p:nvGrpSpPr>
          <p:cNvPr id="6" name="Group 5">
            <a:extLst>
              <a:ext uri="{FF2B5EF4-FFF2-40B4-BE49-F238E27FC236}">
                <a16:creationId xmlns:a16="http://schemas.microsoft.com/office/drawing/2014/main" id="{38CCA202-AE42-4E03-A9BA-051F05675ABF}"/>
              </a:ext>
            </a:extLst>
          </p:cNvPr>
          <p:cNvGrpSpPr/>
          <p:nvPr/>
        </p:nvGrpSpPr>
        <p:grpSpPr>
          <a:xfrm>
            <a:off x="7465513" y="0"/>
            <a:ext cx="4726488" cy="6858519"/>
            <a:chOff x="8071811" y="618001"/>
            <a:chExt cx="4120189" cy="6240518"/>
          </a:xfrm>
        </p:grpSpPr>
        <p:pic>
          <p:nvPicPr>
            <p:cNvPr id="5" name="Picture 4" descr="A picture containing grass, outdoor, tree, ground&#10;&#10;Description automatically generated">
              <a:extLst>
                <a:ext uri="{FF2B5EF4-FFF2-40B4-BE49-F238E27FC236}">
                  <a16:creationId xmlns:a16="http://schemas.microsoft.com/office/drawing/2014/main" id="{D5A640A2-B673-4750-A7E0-8BDDE0F9C5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71811" y="618001"/>
              <a:ext cx="4120189" cy="3150376"/>
            </a:xfrm>
            <a:prstGeom prst="rect">
              <a:avLst/>
            </a:prstGeom>
          </p:spPr>
        </p:pic>
        <p:pic>
          <p:nvPicPr>
            <p:cNvPr id="7" name="Picture 6">
              <a:extLst>
                <a:ext uri="{FF2B5EF4-FFF2-40B4-BE49-F238E27FC236}">
                  <a16:creationId xmlns:a16="http://schemas.microsoft.com/office/drawing/2014/main" id="{BFADF9BF-88CE-4EC4-BA27-6BCAC50454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71811" y="3768377"/>
              <a:ext cx="4120189" cy="3090142"/>
            </a:xfrm>
            <a:prstGeom prst="rect">
              <a:avLst/>
            </a:prstGeom>
          </p:spPr>
        </p:pic>
      </p:grpSp>
    </p:spTree>
    <p:extLst>
      <p:ext uri="{BB962C8B-B14F-4D97-AF65-F5344CB8AC3E}">
        <p14:creationId xmlns:p14="http://schemas.microsoft.com/office/powerpoint/2010/main" val="40412836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Stewards of the Parks</a:t>
            </a:r>
          </a:p>
        </p:txBody>
      </p:sp>
      <p:graphicFrame>
        <p:nvGraphicFramePr>
          <p:cNvPr id="7" name="Table 6"/>
          <p:cNvGraphicFramePr>
            <a:graphicFrameLocks noGrp="1"/>
          </p:cNvGraphicFramePr>
          <p:nvPr/>
        </p:nvGraphicFramePr>
        <p:xfrm>
          <a:off x="757646" y="1947919"/>
          <a:ext cx="4929051" cy="3665220"/>
        </p:xfrm>
        <a:graphic>
          <a:graphicData uri="http://schemas.openxmlformats.org/drawingml/2006/table">
            <a:tbl>
              <a:tblPr>
                <a:tableStyleId>{5C22544A-7EE6-4342-B048-85BDC9FD1C3A}</a:tableStyleId>
              </a:tblPr>
              <a:tblGrid>
                <a:gridCol w="2411640">
                  <a:extLst>
                    <a:ext uri="{9D8B030D-6E8A-4147-A177-3AD203B41FA5}">
                      <a16:colId xmlns:a16="http://schemas.microsoft.com/office/drawing/2014/main" val="174299825"/>
                    </a:ext>
                  </a:extLst>
                </a:gridCol>
                <a:gridCol w="2517411">
                  <a:extLst>
                    <a:ext uri="{9D8B030D-6E8A-4147-A177-3AD203B41FA5}">
                      <a16:colId xmlns:a16="http://schemas.microsoft.com/office/drawing/2014/main" val="3572055103"/>
                    </a:ext>
                  </a:extLst>
                </a:gridCol>
              </a:tblGrid>
              <a:tr h="274827">
                <a:tc>
                  <a:txBody>
                    <a:bodyPr/>
                    <a:lstStyle/>
                    <a:p>
                      <a:pPr algn="ctr" fontAlgn="b"/>
                      <a:r>
                        <a:rPr lang="en-US" sz="1800" b="1" u="none" strike="noStrike" dirty="0">
                          <a:solidFill>
                            <a:schemeClr val="bg1"/>
                          </a:solidFill>
                          <a:effectLst/>
                        </a:rPr>
                        <a:t>Steward</a:t>
                      </a:r>
                      <a:endParaRPr lang="en-US" sz="1800" b="1" i="0" u="none" strike="noStrike" dirty="0">
                        <a:solidFill>
                          <a:schemeClr val="bg1"/>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solidFill>
                  </a:tcPr>
                </a:tc>
                <a:tc>
                  <a:txBody>
                    <a:bodyPr/>
                    <a:lstStyle/>
                    <a:p>
                      <a:pPr algn="ctr" fontAlgn="b"/>
                      <a:r>
                        <a:rPr lang="en-US" sz="1800" b="1" u="none" strike="noStrike" dirty="0">
                          <a:solidFill>
                            <a:schemeClr val="bg1"/>
                          </a:solidFill>
                          <a:effectLst/>
                        </a:rPr>
                        <a:t>Park</a:t>
                      </a:r>
                      <a:endParaRPr lang="en-US" sz="1800" b="1" i="0" u="none" strike="noStrike" dirty="0">
                        <a:solidFill>
                          <a:schemeClr val="bg1"/>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925195578"/>
                  </a:ext>
                </a:extLst>
              </a:tr>
              <a:tr h="274827">
                <a:tc>
                  <a:txBody>
                    <a:bodyPr/>
                    <a:lstStyle/>
                    <a:p>
                      <a:pPr algn="l" fontAlgn="b"/>
                      <a:endParaRPr lang="en-US" sz="1800" b="1" i="0" u="sng"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1800" u="none" strike="noStrike" dirty="0">
                          <a:effectLst/>
                        </a:rPr>
                        <a:t>Aram Park</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01233039"/>
                  </a:ext>
                </a:extLst>
              </a:tr>
              <a:tr h="274827">
                <a:tc>
                  <a:txBody>
                    <a:bodyPr/>
                    <a:lstStyle/>
                    <a:p>
                      <a:pPr algn="l" fontAlgn="b"/>
                      <a:r>
                        <a:rPr lang="en-US" sz="1800" u="none" strike="noStrike" dirty="0">
                          <a:effectLst/>
                        </a:rPr>
                        <a:t>Nick Adams</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1800" u="none" strike="noStrike" dirty="0" err="1">
                          <a:effectLst/>
                        </a:rPr>
                        <a:t>Barsumian</a:t>
                      </a:r>
                      <a:r>
                        <a:rPr lang="en-US" sz="1800" u="none" strike="noStrike" dirty="0">
                          <a:effectLst/>
                        </a:rPr>
                        <a:t> Park</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35150684"/>
                  </a:ext>
                </a:extLst>
              </a:tr>
              <a:tr h="274827">
                <a:tc>
                  <a:txBody>
                    <a:bodyPr/>
                    <a:lstStyle/>
                    <a:p>
                      <a:pPr algn="l" fontAlgn="b"/>
                      <a:r>
                        <a:rPr lang="en-US" sz="1800" u="none" strike="noStrike" dirty="0">
                          <a:effectLst/>
                        </a:rPr>
                        <a:t>Mary Beth Adams</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1800" u="none" strike="noStrike" dirty="0" err="1">
                          <a:effectLst/>
                        </a:rPr>
                        <a:t>Barsumian</a:t>
                      </a:r>
                      <a:r>
                        <a:rPr lang="en-US" sz="1800" u="none" strike="noStrike" dirty="0">
                          <a:effectLst/>
                        </a:rPr>
                        <a:t> Park</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646032188"/>
                  </a:ext>
                </a:extLst>
              </a:tr>
              <a:tr h="274827">
                <a:tc>
                  <a:txBody>
                    <a:bodyPr/>
                    <a:lstStyle/>
                    <a:p>
                      <a:pPr algn="l" fontAlgn="b"/>
                      <a:r>
                        <a:rPr lang="en-US" sz="1800" u="none" strike="noStrike" dirty="0">
                          <a:effectLst/>
                        </a:rPr>
                        <a:t>Mary </a:t>
                      </a:r>
                      <a:r>
                        <a:rPr lang="en-US" sz="1800" u="none" strike="noStrike" dirty="0" err="1">
                          <a:effectLst/>
                        </a:rPr>
                        <a:t>Lenling</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1800" u="none" strike="noStrike" dirty="0">
                          <a:effectLst/>
                        </a:rPr>
                        <a:t>Bays Park</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371759492"/>
                  </a:ext>
                </a:extLst>
              </a:tr>
              <a:tr h="274827">
                <a:tc>
                  <a:txBody>
                    <a:bodyPr/>
                    <a:lstStyle/>
                    <a:p>
                      <a:pPr algn="l" fontAlgn="b"/>
                      <a:r>
                        <a:rPr lang="en-US" sz="1800" u="none" strike="noStrike" dirty="0">
                          <a:effectLst/>
                        </a:rPr>
                        <a:t>Anne Hay</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1800" u="none" strike="noStrike" dirty="0">
                          <a:effectLst/>
                        </a:rPr>
                        <a:t>Bays Park</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563211956"/>
                  </a:ext>
                </a:extLst>
              </a:tr>
              <a:tr h="274827">
                <a:tc>
                  <a:txBody>
                    <a:bodyPr/>
                    <a:lstStyle/>
                    <a:p>
                      <a:pPr algn="l" fontAlgn="b"/>
                      <a:r>
                        <a:rPr lang="en-US" sz="1800" u="none" strike="noStrike" dirty="0">
                          <a:effectLst/>
                        </a:rPr>
                        <a:t>Jerry </a:t>
                      </a:r>
                      <a:r>
                        <a:rPr lang="en-US" sz="1800" u="none" strike="noStrike" dirty="0" err="1">
                          <a:effectLst/>
                        </a:rPr>
                        <a:t>Metzl</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1800" u="none" strike="noStrike" dirty="0">
                          <a:effectLst/>
                        </a:rPr>
                        <a:t>Beach</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594204310"/>
                  </a:ext>
                </a:extLst>
              </a:tr>
              <a:tr h="274827">
                <a:tc>
                  <a:txBody>
                    <a:bodyPr/>
                    <a:lstStyle/>
                    <a:p>
                      <a:pPr algn="l" fontAlgn="b"/>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1800" u="none" strike="noStrike" dirty="0">
                          <a:effectLst/>
                        </a:rPr>
                        <a:t>Boat Landings</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57141002"/>
                  </a:ext>
                </a:extLst>
              </a:tr>
              <a:tr h="274827">
                <a:tc>
                  <a:txBody>
                    <a:bodyPr/>
                    <a:lstStyle/>
                    <a:p>
                      <a:pPr algn="l" fontAlgn="b"/>
                      <a:r>
                        <a:rPr lang="en-US" sz="1800" u="none" strike="noStrike" dirty="0">
                          <a:effectLst/>
                        </a:rPr>
                        <a:t>Kevin Middleditch</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1800" u="none" strike="noStrike" dirty="0">
                          <a:effectLst/>
                        </a:rPr>
                        <a:t>Gordon Lewis Park</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980828586"/>
                  </a:ext>
                </a:extLst>
              </a:tr>
              <a:tr h="274827">
                <a:tc>
                  <a:txBody>
                    <a:bodyPr/>
                    <a:lstStyle/>
                    <a:p>
                      <a:pPr algn="l" fontAlgn="b"/>
                      <a:r>
                        <a:rPr lang="en-US" sz="1800" u="none" strike="noStrike" dirty="0">
                          <a:effectLst/>
                        </a:rPr>
                        <a:t>Stuart Todd-Middleditch</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1800" u="none" strike="noStrike" dirty="0">
                          <a:effectLst/>
                        </a:rPr>
                        <a:t>Gordon Lewis Park</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248645731"/>
                  </a:ext>
                </a:extLst>
              </a:tr>
              <a:tr h="274827">
                <a:tc>
                  <a:txBody>
                    <a:bodyPr/>
                    <a:lstStyle/>
                    <a:p>
                      <a:pPr algn="l" fontAlgn="b"/>
                      <a:r>
                        <a:rPr lang="en-US" sz="1800" u="none" strike="noStrike" dirty="0">
                          <a:effectLst/>
                        </a:rPr>
                        <a:t>Jack Breen</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1800" u="none" strike="noStrike" dirty="0" err="1">
                          <a:effectLst/>
                        </a:rPr>
                        <a:t>Iversen</a:t>
                      </a:r>
                      <a:r>
                        <a:rPr lang="en-US" sz="1800" u="none" strike="noStrike" dirty="0">
                          <a:effectLst/>
                        </a:rPr>
                        <a:t> Park</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91280428"/>
                  </a:ext>
                </a:extLst>
              </a:tr>
              <a:tr h="274827">
                <a:tc>
                  <a:txBody>
                    <a:bodyPr/>
                    <a:lstStyle/>
                    <a:p>
                      <a:pPr algn="l" fontAlgn="b"/>
                      <a:r>
                        <a:rPr lang="en-US" sz="1800" u="none" strike="noStrike" dirty="0">
                          <a:effectLst/>
                        </a:rPr>
                        <a:t>John Yancey</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1800" u="none" strike="noStrike" dirty="0">
                          <a:effectLst/>
                        </a:rPr>
                        <a:t>Murray Park</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11957642"/>
                  </a:ext>
                </a:extLst>
              </a:tr>
              <a:tr h="274827">
                <a:tc>
                  <a:txBody>
                    <a:bodyPr/>
                    <a:lstStyle/>
                    <a:p>
                      <a:pPr algn="l" fontAlgn="b"/>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1800" u="none" strike="noStrike" dirty="0">
                          <a:effectLst/>
                        </a:rPr>
                        <a:t>North Lake Boat Landing</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508347482"/>
                  </a:ext>
                </a:extLst>
              </a:tr>
            </a:tbl>
          </a:graphicData>
        </a:graphic>
      </p:graphicFrame>
      <p:graphicFrame>
        <p:nvGraphicFramePr>
          <p:cNvPr id="8" name="Table 7"/>
          <p:cNvGraphicFramePr>
            <a:graphicFrameLocks noGrp="1"/>
          </p:cNvGraphicFramePr>
          <p:nvPr/>
        </p:nvGraphicFramePr>
        <p:xfrm>
          <a:off x="6688183" y="1947918"/>
          <a:ext cx="4545874" cy="3916045"/>
        </p:xfrm>
        <a:graphic>
          <a:graphicData uri="http://schemas.openxmlformats.org/drawingml/2006/table">
            <a:tbl>
              <a:tblPr>
                <a:tableStyleId>{5C22544A-7EE6-4342-B048-85BDC9FD1C3A}</a:tableStyleId>
              </a:tblPr>
              <a:tblGrid>
                <a:gridCol w="2195450">
                  <a:extLst>
                    <a:ext uri="{9D8B030D-6E8A-4147-A177-3AD203B41FA5}">
                      <a16:colId xmlns:a16="http://schemas.microsoft.com/office/drawing/2014/main" val="1723964787"/>
                    </a:ext>
                  </a:extLst>
                </a:gridCol>
                <a:gridCol w="2350424">
                  <a:extLst>
                    <a:ext uri="{9D8B030D-6E8A-4147-A177-3AD203B41FA5}">
                      <a16:colId xmlns:a16="http://schemas.microsoft.com/office/drawing/2014/main" val="1867924488"/>
                    </a:ext>
                  </a:extLst>
                </a:gridCol>
              </a:tblGrid>
              <a:tr h="305435">
                <a:tc>
                  <a:txBody>
                    <a:bodyPr/>
                    <a:lstStyle/>
                    <a:p>
                      <a:pPr algn="ctr" fontAlgn="b"/>
                      <a:r>
                        <a:rPr lang="en-US" sz="1800" b="1" u="none" strike="noStrike" dirty="0">
                          <a:solidFill>
                            <a:schemeClr val="bg1"/>
                          </a:solidFill>
                          <a:effectLst/>
                        </a:rPr>
                        <a:t>Steward</a:t>
                      </a:r>
                      <a:endParaRPr lang="en-US" sz="1800" b="1" i="0" u="none" strike="noStrike" dirty="0">
                        <a:solidFill>
                          <a:schemeClr val="bg1"/>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solidFill>
                  </a:tcPr>
                </a:tc>
                <a:tc>
                  <a:txBody>
                    <a:bodyPr/>
                    <a:lstStyle/>
                    <a:p>
                      <a:pPr algn="ctr" fontAlgn="b"/>
                      <a:r>
                        <a:rPr lang="en-US" sz="1800" b="1" u="none" strike="noStrike" dirty="0">
                          <a:solidFill>
                            <a:schemeClr val="bg1"/>
                          </a:solidFill>
                          <a:effectLst/>
                        </a:rPr>
                        <a:t>Park</a:t>
                      </a:r>
                      <a:endParaRPr lang="en-US" sz="1800" b="1" i="0" u="none" strike="noStrike" dirty="0">
                        <a:solidFill>
                          <a:schemeClr val="bg1"/>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865172110"/>
                  </a:ext>
                </a:extLst>
              </a:tr>
              <a:tr h="305435">
                <a:tc>
                  <a:txBody>
                    <a:bodyPr/>
                    <a:lstStyle/>
                    <a:p>
                      <a:pPr algn="l" fontAlgn="b"/>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1800" u="none" strike="noStrike" dirty="0">
                          <a:effectLst/>
                        </a:rPr>
                        <a:t>Rose Park</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61972020"/>
                  </a:ext>
                </a:extLst>
              </a:tr>
              <a:tr h="305435">
                <a:tc>
                  <a:txBody>
                    <a:bodyPr/>
                    <a:lstStyle/>
                    <a:p>
                      <a:pPr algn="l" fontAlgn="b"/>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1800" u="none" strike="noStrike" dirty="0">
                          <a:effectLst/>
                        </a:rPr>
                        <a:t>Rose Park</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65909660"/>
                  </a:ext>
                </a:extLst>
              </a:tr>
              <a:tr h="305435">
                <a:tc>
                  <a:txBody>
                    <a:bodyPr/>
                    <a:lstStyle/>
                    <a:p>
                      <a:pPr algn="l" fontAlgn="b"/>
                      <a:r>
                        <a:rPr lang="en-US" sz="1800" u="none" strike="noStrike" dirty="0">
                          <a:effectLst/>
                        </a:rPr>
                        <a:t>Mike Mitchell</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1800" u="none" strike="noStrike" dirty="0">
                          <a:effectLst/>
                        </a:rPr>
                        <a:t>Soccer Field</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4117327"/>
                  </a:ext>
                </a:extLst>
              </a:tr>
              <a:tr h="305435">
                <a:tc>
                  <a:txBody>
                    <a:bodyPr/>
                    <a:lstStyle/>
                    <a:p>
                      <a:pPr algn="l" fontAlgn="b"/>
                      <a:r>
                        <a:rPr lang="en-US" sz="1800" u="none" strike="noStrike" dirty="0">
                          <a:effectLst/>
                        </a:rPr>
                        <a:t>Patricia Covek</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1800" u="none" strike="noStrike" dirty="0">
                          <a:effectLst/>
                        </a:rPr>
                        <a:t>Toy and Rest Island</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89568251"/>
                  </a:ext>
                </a:extLst>
              </a:tr>
              <a:tr h="305435">
                <a:tc>
                  <a:txBody>
                    <a:bodyPr/>
                    <a:lstStyle/>
                    <a:p>
                      <a:pPr algn="l" fontAlgn="b"/>
                      <a:endParaRPr lang="en-US" sz="1800" u="none" strike="noStrike" dirty="0">
                        <a:effectLst/>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1800" u="none" strike="noStrike" dirty="0">
                          <a:effectLst/>
                        </a:rPr>
                        <a:t>Toy and Rest Island</a:t>
                      </a:r>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01648991"/>
                  </a:ext>
                </a:extLst>
              </a:tr>
              <a:tr h="305435">
                <a:tc>
                  <a:txBody>
                    <a:bodyPr/>
                    <a:lstStyle/>
                    <a:p>
                      <a:pPr algn="l" fontAlgn="b"/>
                      <a:r>
                        <a:rPr lang="en-US" sz="1800" b="0" i="0" u="none" strike="noStrike" dirty="0">
                          <a:solidFill>
                            <a:srgbClr val="000000"/>
                          </a:solidFill>
                          <a:effectLst/>
                          <a:latin typeface="Calibri" panose="020F0502020204030204" pitchFamily="34" charset="0"/>
                        </a:rPr>
                        <a:t>Jen Grey</a:t>
                      </a: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1800" u="none" strike="noStrike" dirty="0">
                          <a:effectLst/>
                        </a:rPr>
                        <a:t>Wagner Park</a:t>
                      </a:r>
                    </a:p>
                    <a:p>
                      <a:pPr algn="l" fontAlgn="b"/>
                      <a:r>
                        <a:rPr lang="en-US" sz="1800" b="0" i="0" u="none" strike="noStrike" dirty="0">
                          <a:solidFill>
                            <a:srgbClr val="000000"/>
                          </a:solidFill>
                          <a:effectLst/>
                          <a:latin typeface="Calibri" panose="020F0502020204030204" pitchFamily="34" charset="0"/>
                        </a:rPr>
                        <a:t>Avenue K</a:t>
                      </a: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53097293"/>
                  </a:ext>
                </a:extLst>
              </a:tr>
              <a:tr h="305435">
                <a:tc>
                  <a:txBody>
                    <a:bodyPr/>
                    <a:lstStyle/>
                    <a:p>
                      <a:pPr algn="l" fontAlgn="b"/>
                      <a:endParaRPr lang="en-US" sz="1800" b="0" i="0" u="none" strike="noStrike">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18921843"/>
                  </a:ext>
                </a:extLst>
              </a:tr>
              <a:tr h="305435">
                <a:tc>
                  <a:txBody>
                    <a:bodyPr/>
                    <a:lstStyle/>
                    <a:p>
                      <a:pPr algn="l" fontAlgn="b"/>
                      <a:endParaRPr lang="en-US" sz="1800" b="0" i="0" u="none" strike="noStrike">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09814124"/>
                  </a:ext>
                </a:extLst>
              </a:tr>
              <a:tr h="305435">
                <a:tc>
                  <a:txBody>
                    <a:bodyPr/>
                    <a:lstStyle/>
                    <a:p>
                      <a:pPr algn="l" fontAlgn="b"/>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26653933"/>
                  </a:ext>
                </a:extLst>
              </a:tr>
              <a:tr h="305435">
                <a:tc>
                  <a:txBody>
                    <a:bodyPr/>
                    <a:lstStyle/>
                    <a:p>
                      <a:pPr algn="l" fontAlgn="b"/>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81870091"/>
                  </a:ext>
                </a:extLst>
              </a:tr>
              <a:tr h="305435">
                <a:tc>
                  <a:txBody>
                    <a:bodyPr/>
                    <a:lstStyle/>
                    <a:p>
                      <a:pPr algn="l" fontAlgn="b"/>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800" b="0" i="0" u="none" strike="noStrike" dirty="0">
                        <a:solidFill>
                          <a:srgbClr val="000000"/>
                        </a:solidFill>
                        <a:effectLst/>
                        <a:latin typeface="Calibri" panose="020F0502020204030204" pitchFamily="34" charset="0"/>
                      </a:endParaRPr>
                    </a:p>
                  </a:txBody>
                  <a:tcPr marL="7620" marR="7620" marT="762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58233164"/>
                  </a:ext>
                </a:extLst>
              </a:tr>
            </a:tbl>
          </a:graphicData>
        </a:graphic>
      </p:graphicFrame>
    </p:spTree>
    <p:extLst>
      <p:ext uri="{BB962C8B-B14F-4D97-AF65-F5344CB8AC3E}">
        <p14:creationId xmlns:p14="http://schemas.microsoft.com/office/powerpoint/2010/main" val="141274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Approval of</a:t>
            </a:r>
            <a:br>
              <a:rPr lang="en-US" dirty="0"/>
            </a:br>
            <a:r>
              <a:rPr lang="en-US" dirty="0">
                <a:solidFill>
                  <a:schemeClr val="accent1">
                    <a:lumMod val="20000"/>
                    <a:lumOff val="80000"/>
                  </a:schemeClr>
                </a:solidFill>
              </a:rPr>
              <a:t>2020 Annual </a:t>
            </a:r>
            <a:br>
              <a:rPr lang="en-US" dirty="0"/>
            </a:br>
            <a:r>
              <a:rPr lang="en-US" dirty="0">
                <a:solidFill>
                  <a:schemeClr val="accent1">
                    <a:lumMod val="20000"/>
                    <a:lumOff val="80000"/>
                  </a:schemeClr>
                </a:solidFill>
              </a:rPr>
              <a:t>Meeting Minutes</a:t>
            </a:r>
          </a:p>
        </p:txBody>
      </p:sp>
      <p:sp>
        <p:nvSpPr>
          <p:cNvPr id="7" name="Subtitle 6">
            <a:extLst>
              <a:ext uri="{FF2B5EF4-FFF2-40B4-BE49-F238E27FC236}">
                <a16:creationId xmlns:a16="http://schemas.microsoft.com/office/drawing/2014/main" id="{540DE77A-372B-483A-9F57-56D5BE0A1BF2}"/>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52688195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Long Range Planning Committee</a:t>
            </a:r>
          </a:p>
        </p:txBody>
      </p:sp>
      <p:sp>
        <p:nvSpPr>
          <p:cNvPr id="3" name="Subtitle 2"/>
          <p:cNvSpPr>
            <a:spLocks noGrp="1"/>
          </p:cNvSpPr>
          <p:nvPr>
            <p:ph type="subTitle" idx="1"/>
          </p:nvPr>
        </p:nvSpPr>
        <p:spPr/>
        <p:txBody>
          <a:bodyPr>
            <a:normAutofit fontScale="77500" lnSpcReduction="20000"/>
          </a:bodyPr>
          <a:lstStyle/>
          <a:p>
            <a:r>
              <a:rPr lang="en-US" dirty="0"/>
              <a:t>Michael Megleo </a:t>
            </a:r>
          </a:p>
          <a:p>
            <a:r>
              <a:rPr lang="en-US" dirty="0"/>
              <a:t>Steve Kruse</a:t>
            </a:r>
          </a:p>
          <a:p>
            <a:r>
              <a:rPr lang="en-US" dirty="0"/>
              <a:t>Colin Regan</a:t>
            </a:r>
          </a:p>
          <a:p>
            <a:endParaRPr lang="en-US" dirty="0"/>
          </a:p>
          <a:p>
            <a:endParaRPr lang="en-US" dirty="0"/>
          </a:p>
          <a:p>
            <a:endParaRPr lang="en-US" dirty="0"/>
          </a:p>
        </p:txBody>
      </p:sp>
    </p:spTree>
    <p:extLst>
      <p:ext uri="{BB962C8B-B14F-4D97-AF65-F5344CB8AC3E}">
        <p14:creationId xmlns:p14="http://schemas.microsoft.com/office/powerpoint/2010/main" val="664828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ccomplishments…"/>
          <p:cNvSpPr txBox="1"/>
          <p:nvPr/>
        </p:nvSpPr>
        <p:spPr>
          <a:xfrm>
            <a:off x="1869897" y="2880798"/>
            <a:ext cx="9136552" cy="533479"/>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marL="561975" indent="-333375" algn="l">
              <a:buSzPct val="100000"/>
              <a:buChar char="•"/>
              <a:defRPr sz="2800" b="0"/>
            </a:pPr>
            <a:endParaRPr dirty="0">
              <a:latin typeface="Calibri Light"/>
              <a:cs typeface="Calibri Light"/>
            </a:endParaRPr>
          </a:p>
        </p:txBody>
      </p:sp>
      <p:sp>
        <p:nvSpPr>
          <p:cNvPr id="2" name="Title 1">
            <a:extLst>
              <a:ext uri="{FF2B5EF4-FFF2-40B4-BE49-F238E27FC236}">
                <a16:creationId xmlns:a16="http://schemas.microsoft.com/office/drawing/2014/main" id="{4AF9E39D-29C2-4D14-974E-836904B5DCDD}"/>
              </a:ext>
            </a:extLst>
          </p:cNvPr>
          <p:cNvSpPr>
            <a:spLocks noGrp="1"/>
          </p:cNvSpPr>
          <p:nvPr>
            <p:ph type="title"/>
          </p:nvPr>
        </p:nvSpPr>
        <p:spPr/>
        <p:txBody>
          <a:bodyPr/>
          <a:lstStyle/>
          <a:p>
            <a:r>
              <a:rPr lang="en-US" dirty="0"/>
              <a:t>Accomplishments</a:t>
            </a:r>
          </a:p>
        </p:txBody>
      </p:sp>
      <p:sp>
        <p:nvSpPr>
          <p:cNvPr id="3" name="Content Placeholder 2">
            <a:extLst>
              <a:ext uri="{FF2B5EF4-FFF2-40B4-BE49-F238E27FC236}">
                <a16:creationId xmlns:a16="http://schemas.microsoft.com/office/drawing/2014/main" id="{40667FE7-9E69-4D64-B138-032A3194ADEA}"/>
              </a:ext>
            </a:extLst>
          </p:cNvPr>
          <p:cNvSpPr>
            <a:spLocks noGrp="1"/>
          </p:cNvSpPr>
          <p:nvPr>
            <p:ph idx="1"/>
          </p:nvPr>
        </p:nvSpPr>
        <p:spPr/>
        <p:txBody>
          <a:bodyPr/>
          <a:lstStyle/>
          <a:p>
            <a:r>
              <a:rPr lang="en-US" dirty="0"/>
              <a:t>Shoreline Restoration </a:t>
            </a:r>
          </a:p>
          <a:p>
            <a:pPr lvl="2"/>
            <a:r>
              <a:rPr lang="en-US" dirty="0"/>
              <a:t>Areas completed: beach, walkway from beach bridge to Wagner Park</a:t>
            </a:r>
          </a:p>
          <a:p>
            <a:pPr lvl="2"/>
            <a:r>
              <a:rPr lang="en-US" dirty="0"/>
              <a:t>Gateway and Edward Lane Boat Landing</a:t>
            </a:r>
          </a:p>
          <a:p>
            <a:r>
              <a:rPr lang="en-US" dirty="0"/>
              <a:t>Walk TL Trail</a:t>
            </a:r>
          </a:p>
          <a:p>
            <a:pPr lvl="2"/>
            <a:r>
              <a:rPr lang="en-US" dirty="0"/>
              <a:t>Reestablishing Path through Kelsey Lot B</a:t>
            </a:r>
          </a:p>
          <a:p>
            <a:r>
              <a:rPr lang="en-US" dirty="0" err="1"/>
              <a:t>Zupancic</a:t>
            </a:r>
            <a:r>
              <a:rPr lang="en-US" dirty="0"/>
              <a:t> Park</a:t>
            </a:r>
          </a:p>
          <a:p>
            <a:pPr lvl="2"/>
            <a:r>
              <a:rPr lang="en-US" dirty="0"/>
              <a:t>Cleared, Weeded, Leveled and Mulched </a:t>
            </a:r>
          </a:p>
          <a:p>
            <a:r>
              <a:rPr lang="en-US" dirty="0"/>
              <a:t>Beach Piers Replaced</a:t>
            </a:r>
          </a:p>
          <a:p>
            <a:pPr marL="0" indent="0">
              <a:buNone/>
            </a:pPr>
            <a:endParaRPr lang="en-US" dirty="0"/>
          </a:p>
        </p:txBody>
      </p:sp>
    </p:spTree>
    <p:extLst>
      <p:ext uri="{BB962C8B-B14F-4D97-AF65-F5344CB8AC3E}">
        <p14:creationId xmlns:p14="http://schemas.microsoft.com/office/powerpoint/2010/main" val="5350444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66673-C913-4738-8688-5641C14FFD7B}"/>
              </a:ext>
            </a:extLst>
          </p:cNvPr>
          <p:cNvSpPr>
            <a:spLocks noGrp="1"/>
          </p:cNvSpPr>
          <p:nvPr>
            <p:ph type="title"/>
          </p:nvPr>
        </p:nvSpPr>
        <p:spPr/>
        <p:txBody>
          <a:bodyPr anchor="b">
            <a:normAutofit/>
          </a:bodyPr>
          <a:lstStyle/>
          <a:p>
            <a:r>
              <a:rPr lang="en-US" dirty="0"/>
              <a:t>Long-Range Plan</a:t>
            </a:r>
          </a:p>
        </p:txBody>
      </p:sp>
      <p:sp>
        <p:nvSpPr>
          <p:cNvPr id="3" name="Content Placeholder 2">
            <a:extLst>
              <a:ext uri="{FF2B5EF4-FFF2-40B4-BE49-F238E27FC236}">
                <a16:creationId xmlns:a16="http://schemas.microsoft.com/office/drawing/2014/main" id="{8D66DF7E-834D-4C19-82C6-52FDDD9C3A4B}"/>
              </a:ext>
            </a:extLst>
          </p:cNvPr>
          <p:cNvSpPr>
            <a:spLocks noGrp="1"/>
          </p:cNvSpPr>
          <p:nvPr>
            <p:ph type="body" sz="half" idx="2"/>
          </p:nvPr>
        </p:nvSpPr>
        <p:spPr/>
        <p:txBody>
          <a:bodyPr>
            <a:normAutofit fontScale="92500" lnSpcReduction="10000"/>
          </a:bodyPr>
          <a:lstStyle/>
          <a:p>
            <a:pPr marL="0" indent="0">
              <a:lnSpc>
                <a:spcPct val="90000"/>
              </a:lnSpc>
              <a:buNone/>
            </a:pPr>
            <a:r>
              <a:rPr lang="en-US" b="1" dirty="0"/>
              <a:t>Action Items for 2021 </a:t>
            </a:r>
          </a:p>
          <a:p>
            <a:pPr>
              <a:lnSpc>
                <a:spcPct val="90000"/>
              </a:lnSpc>
            </a:pPr>
            <a:r>
              <a:rPr lang="en-US" dirty="0"/>
              <a:t>Boat landing — </a:t>
            </a:r>
            <a:br>
              <a:rPr lang="en-US" dirty="0"/>
            </a:br>
            <a:r>
              <a:rPr lang="en-US" dirty="0"/>
              <a:t>130/134 South Hills Dr</a:t>
            </a:r>
          </a:p>
          <a:p>
            <a:pPr>
              <a:lnSpc>
                <a:spcPct val="90000"/>
              </a:lnSpc>
            </a:pPr>
            <a:r>
              <a:rPr lang="en-US" dirty="0" err="1"/>
              <a:t>Zupancic</a:t>
            </a:r>
            <a:r>
              <a:rPr lang="en-US" dirty="0"/>
              <a:t> Park Play Equipment</a:t>
            </a:r>
          </a:p>
          <a:p>
            <a:pPr>
              <a:lnSpc>
                <a:spcPct val="90000"/>
              </a:lnSpc>
            </a:pPr>
            <a:r>
              <a:rPr lang="en-US" dirty="0"/>
              <a:t>Lindy Lewis gazebo railing fix</a:t>
            </a:r>
          </a:p>
          <a:p>
            <a:pPr>
              <a:lnSpc>
                <a:spcPct val="90000"/>
              </a:lnSpc>
            </a:pPr>
            <a:r>
              <a:rPr lang="en-US" dirty="0"/>
              <a:t>Improve volleyball court</a:t>
            </a:r>
          </a:p>
          <a:p>
            <a:pPr>
              <a:lnSpc>
                <a:spcPct val="90000"/>
              </a:lnSpc>
            </a:pPr>
            <a:r>
              <a:rPr lang="en-US" dirty="0" err="1"/>
              <a:t>Hussissian</a:t>
            </a:r>
            <a:r>
              <a:rPr lang="en-US" dirty="0"/>
              <a:t> Park Drainage </a:t>
            </a:r>
          </a:p>
          <a:p>
            <a:pPr>
              <a:lnSpc>
                <a:spcPct val="90000"/>
              </a:lnSpc>
            </a:pPr>
            <a:r>
              <a:rPr lang="en-US" dirty="0"/>
              <a:t>Several Boat Racks </a:t>
            </a:r>
          </a:p>
          <a:p>
            <a:pPr>
              <a:lnSpc>
                <a:spcPct val="90000"/>
              </a:lnSpc>
            </a:pPr>
            <a:r>
              <a:rPr lang="en-US" dirty="0"/>
              <a:t>Continued Shoreline Restoration </a:t>
            </a:r>
          </a:p>
        </p:txBody>
      </p:sp>
      <p:pic>
        <p:nvPicPr>
          <p:cNvPr id="11" name="130-134 5.JPG" descr="130-134 5.JPG"/>
          <p:cNvPicPr>
            <a:picLocks noChangeAspect="1"/>
          </p:cNvPicPr>
          <p:nvPr/>
        </p:nvPicPr>
        <p:blipFill rotWithShape="1">
          <a:blip r:embed="rId2"/>
          <a:srcRect r="5947"/>
          <a:stretch/>
        </p:blipFill>
        <p:spPr>
          <a:xfrm>
            <a:off x="0" y="0"/>
            <a:ext cx="7610833" cy="6069072"/>
          </a:xfrm>
          <a:prstGeom prst="rect">
            <a:avLst/>
          </a:prstGeom>
          <a:noFill/>
        </p:spPr>
      </p:pic>
    </p:spTree>
    <p:extLst>
      <p:ext uri="{BB962C8B-B14F-4D97-AF65-F5344CB8AC3E}">
        <p14:creationId xmlns:p14="http://schemas.microsoft.com/office/powerpoint/2010/main" val="962114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3F226F-22DE-40CD-8F83-F27E53A83364}"/>
              </a:ext>
            </a:extLst>
          </p:cNvPr>
          <p:cNvSpPr>
            <a:spLocks noGrp="1"/>
          </p:cNvSpPr>
          <p:nvPr>
            <p:ph type="title"/>
          </p:nvPr>
        </p:nvSpPr>
        <p:spPr>
          <a:xfrm>
            <a:off x="8261404" y="542281"/>
            <a:ext cx="3383280" cy="3548455"/>
          </a:xfrm>
        </p:spPr>
        <p:txBody>
          <a:bodyPr anchor="b">
            <a:normAutofit/>
          </a:bodyPr>
          <a:lstStyle/>
          <a:p>
            <a:r>
              <a:rPr lang="en-US" dirty="0"/>
              <a:t>Long-Range Plan</a:t>
            </a:r>
          </a:p>
        </p:txBody>
      </p:sp>
      <p:graphicFrame>
        <p:nvGraphicFramePr>
          <p:cNvPr id="21" name="Content Placeholder 2">
            <a:extLst>
              <a:ext uri="{FF2B5EF4-FFF2-40B4-BE49-F238E27FC236}">
                <a16:creationId xmlns:a16="http://schemas.microsoft.com/office/drawing/2014/main" id="{8BCA9EF7-AD32-4B0B-B0AD-9B4FC5E7848C}"/>
              </a:ext>
            </a:extLst>
          </p:cNvPr>
          <p:cNvGraphicFramePr>
            <a:graphicFrameLocks noGrp="1"/>
          </p:cNvGraphicFramePr>
          <p:nvPr>
            <p:ph idx="1"/>
          </p:nvPr>
        </p:nvGraphicFramePr>
        <p:xfrm>
          <a:off x="762000" y="762000"/>
          <a:ext cx="60960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Long-range plan…"/>
          <p:cNvSpPr txBox="1"/>
          <p:nvPr/>
        </p:nvSpPr>
        <p:spPr>
          <a:xfrm>
            <a:off x="657224" y="3777752"/>
            <a:ext cx="7475536" cy="533479"/>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p>
            <a:pPr marL="617537" lvl="2" indent="-388937" algn="l" defTabSz="457200">
              <a:spcAft>
                <a:spcPts val="3000"/>
              </a:spcAft>
              <a:buSzPct val="100000"/>
              <a:buChar char="•"/>
              <a:tabLst>
                <a:tab pos="2743200" algn="l"/>
                <a:tab pos="4572000" algn="l"/>
              </a:tabLst>
              <a:defRPr sz="3200" b="0">
                <a:uFill>
                  <a:solidFill>
                    <a:srgbClr val="000000"/>
                  </a:solidFill>
                </a:uFill>
                <a:latin typeface="Futura"/>
                <a:ea typeface="Futura"/>
                <a:cs typeface="Futura"/>
                <a:sym typeface="Futura"/>
              </a:defRPr>
            </a:pPr>
            <a:endParaRPr sz="2800">
              <a:latin typeface="Calibri Light"/>
              <a:cs typeface="Calibri Light"/>
            </a:endParaRPr>
          </a:p>
        </p:txBody>
      </p:sp>
    </p:spTree>
    <p:extLst>
      <p:ext uri="{BB962C8B-B14F-4D97-AF65-F5344CB8AC3E}">
        <p14:creationId xmlns:p14="http://schemas.microsoft.com/office/powerpoint/2010/main" val="180518548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52D244B-0E66-4103-9FC9-A08B9EE6CA4A}"/>
              </a:ext>
            </a:extLst>
          </p:cNvPr>
          <p:cNvSpPr>
            <a:spLocks noGrp="1"/>
          </p:cNvSpPr>
          <p:nvPr>
            <p:ph type="ctrTitle"/>
          </p:nvPr>
        </p:nvSpPr>
        <p:spPr/>
        <p:txBody>
          <a:bodyPr/>
          <a:lstStyle/>
          <a:p>
            <a:r>
              <a:rPr lang="en-US" dirty="0"/>
              <a:t>Grounds Beautification </a:t>
            </a:r>
            <a:br>
              <a:rPr lang="en-US" dirty="0"/>
            </a:br>
            <a:r>
              <a:rPr lang="en-US" dirty="0"/>
              <a:t>Committee</a:t>
            </a:r>
          </a:p>
        </p:txBody>
      </p:sp>
      <p:sp>
        <p:nvSpPr>
          <p:cNvPr id="5" name="Subtitle 4">
            <a:extLst>
              <a:ext uri="{FF2B5EF4-FFF2-40B4-BE49-F238E27FC236}">
                <a16:creationId xmlns:a16="http://schemas.microsoft.com/office/drawing/2014/main" id="{3463979D-7096-4235-89BD-CE450D0691A3}"/>
              </a:ext>
            </a:extLst>
          </p:cNvPr>
          <p:cNvSpPr>
            <a:spLocks noGrp="1"/>
          </p:cNvSpPr>
          <p:nvPr>
            <p:ph type="subTitle" idx="1"/>
          </p:nvPr>
        </p:nvSpPr>
        <p:spPr/>
        <p:txBody>
          <a:bodyPr/>
          <a:lstStyle/>
          <a:p>
            <a:r>
              <a:rPr lang="en-US" dirty="0"/>
              <a:t>Patricia Covek</a:t>
            </a:r>
          </a:p>
        </p:txBody>
      </p:sp>
    </p:spTree>
    <p:extLst>
      <p:ext uri="{BB962C8B-B14F-4D97-AF65-F5344CB8AC3E}">
        <p14:creationId xmlns:p14="http://schemas.microsoft.com/office/powerpoint/2010/main" val="36446171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D498295-2445-4CEF-ABF5-20FD8854833F}"/>
              </a:ext>
            </a:extLst>
          </p:cNvPr>
          <p:cNvSpPr>
            <a:spLocks noGrp="1"/>
          </p:cNvSpPr>
          <p:nvPr>
            <p:ph type="title"/>
          </p:nvPr>
        </p:nvSpPr>
        <p:spPr>
          <a:xfrm>
            <a:off x="657224" y="499533"/>
            <a:ext cx="10772775" cy="1275292"/>
          </a:xfrm>
        </p:spPr>
        <p:txBody>
          <a:bodyPr/>
          <a:lstStyle/>
          <a:p>
            <a:r>
              <a:rPr lang="en-US" dirty="0"/>
              <a:t>Projects &amp; Kudos</a:t>
            </a:r>
          </a:p>
        </p:txBody>
      </p:sp>
      <p:sp>
        <p:nvSpPr>
          <p:cNvPr id="3" name="Content Placeholder 2">
            <a:extLst>
              <a:ext uri="{FF2B5EF4-FFF2-40B4-BE49-F238E27FC236}">
                <a16:creationId xmlns:a16="http://schemas.microsoft.com/office/drawing/2014/main" id="{C22C20B3-676D-45C1-9502-724FCF925F67}"/>
              </a:ext>
            </a:extLst>
          </p:cNvPr>
          <p:cNvSpPr>
            <a:spLocks noGrp="1"/>
          </p:cNvSpPr>
          <p:nvPr>
            <p:ph idx="1"/>
          </p:nvPr>
        </p:nvSpPr>
        <p:spPr>
          <a:xfrm>
            <a:off x="676656" y="1856301"/>
            <a:ext cx="10753725" cy="3921564"/>
          </a:xfrm>
        </p:spPr>
        <p:txBody>
          <a:bodyPr>
            <a:normAutofit fontScale="92500"/>
          </a:bodyPr>
          <a:lstStyle/>
          <a:p>
            <a:pPr marL="0" indent="0">
              <a:buNone/>
            </a:pPr>
            <a:r>
              <a:rPr lang="en-US" dirty="0">
                <a:solidFill>
                  <a:schemeClr val="tx2"/>
                </a:solidFill>
              </a:rPr>
              <a:t>This has been a very trying but very productive year. We are very pleased with all the compliments we received for our efforts. We started as usual:</a:t>
            </a:r>
          </a:p>
          <a:p>
            <a:r>
              <a:rPr lang="en-US" dirty="0"/>
              <a:t>Early spring ordering our supplies and cultivars for delivery in May.</a:t>
            </a:r>
          </a:p>
          <a:p>
            <a:r>
              <a:rPr lang="en-US" dirty="0"/>
              <a:t>Supervised Spring Clean-up and maintenance and mulching of all landscaped properties.</a:t>
            </a:r>
          </a:p>
          <a:p>
            <a:r>
              <a:rPr lang="en-US" dirty="0"/>
              <a:t>Planting material was delivered in May and we were very thankful for all the help we received unloading the truck-it was a big job.</a:t>
            </a:r>
          </a:p>
          <a:p>
            <a:r>
              <a:rPr lang="en-US" i="1" dirty="0"/>
              <a:t>Lee Johnson and her crew</a:t>
            </a:r>
            <a:r>
              <a:rPr lang="en-US" dirty="0"/>
              <a:t> planted and maintained all the barrels and bridge planters until late fall.</a:t>
            </a:r>
          </a:p>
          <a:p>
            <a:r>
              <a:rPr lang="en-US" i="1" dirty="0"/>
              <a:t>The </a:t>
            </a:r>
            <a:r>
              <a:rPr lang="en-US" i="1" dirty="0" err="1"/>
              <a:t>Boes</a:t>
            </a:r>
            <a:r>
              <a:rPr lang="en-US" i="1" dirty="0"/>
              <a:t> </a:t>
            </a:r>
            <a:r>
              <a:rPr lang="en-US" dirty="0"/>
              <a:t>planted and cared for the perennial garden near Rest Island for several years and this year was no exception, they did a beautiful job.</a:t>
            </a:r>
          </a:p>
        </p:txBody>
      </p:sp>
    </p:spTree>
    <p:extLst>
      <p:ext uri="{BB962C8B-B14F-4D97-AF65-F5344CB8AC3E}">
        <p14:creationId xmlns:p14="http://schemas.microsoft.com/office/powerpoint/2010/main" val="24532160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6BD81-F42B-4A1D-B0E4-3B8334C4D5F9}"/>
              </a:ext>
            </a:extLst>
          </p:cNvPr>
          <p:cNvSpPr>
            <a:spLocks noGrp="1"/>
          </p:cNvSpPr>
          <p:nvPr>
            <p:ph type="title"/>
          </p:nvPr>
        </p:nvSpPr>
        <p:spPr/>
        <p:txBody>
          <a:bodyPr/>
          <a:lstStyle/>
          <a:p>
            <a:r>
              <a:rPr lang="en-US" dirty="0"/>
              <a:t>Projects &amp; Kudos</a:t>
            </a:r>
          </a:p>
        </p:txBody>
      </p:sp>
      <p:sp>
        <p:nvSpPr>
          <p:cNvPr id="3" name="Content Placeholder 2">
            <a:extLst>
              <a:ext uri="{FF2B5EF4-FFF2-40B4-BE49-F238E27FC236}">
                <a16:creationId xmlns:a16="http://schemas.microsoft.com/office/drawing/2014/main" id="{FCD0AFF0-656A-48C1-8178-D56089F3DAF3}"/>
              </a:ext>
            </a:extLst>
          </p:cNvPr>
          <p:cNvSpPr>
            <a:spLocks noGrp="1"/>
          </p:cNvSpPr>
          <p:nvPr>
            <p:ph idx="1"/>
          </p:nvPr>
        </p:nvSpPr>
        <p:spPr/>
        <p:txBody>
          <a:bodyPr/>
          <a:lstStyle/>
          <a:p>
            <a:r>
              <a:rPr lang="en-US" i="1" dirty="0"/>
              <a:t>Susan Dehnert</a:t>
            </a:r>
            <a:r>
              <a:rPr lang="en-US" dirty="0"/>
              <a:t> and </a:t>
            </a:r>
            <a:r>
              <a:rPr lang="en-US" i="1" dirty="0"/>
              <a:t>Pat Covek </a:t>
            </a:r>
            <a:r>
              <a:rPr lang="en-US" dirty="0"/>
              <a:t>maintained the Memorial Garden as well as the Butterfly Garden near the bridges and had a beautiful display of Tulips this spring and have planted several hundred for Spring 2021.</a:t>
            </a:r>
          </a:p>
          <a:p>
            <a:r>
              <a:rPr lang="en-US" i="1" dirty="0"/>
              <a:t>Kathy Covek </a:t>
            </a:r>
            <a:r>
              <a:rPr lang="en-US" dirty="0"/>
              <a:t>has taken care of the soccer field and the </a:t>
            </a:r>
            <a:r>
              <a:rPr lang="en-US" dirty="0" err="1"/>
              <a:t>Ruhlan</a:t>
            </a:r>
            <a:r>
              <a:rPr lang="en-US" dirty="0"/>
              <a:t> Memorial Garden for the past 25 years. She plants and maintains the garden as well as fertilizing the field—a labor of love! Thanks Kathy</a:t>
            </a:r>
          </a:p>
          <a:p>
            <a:r>
              <a:rPr lang="en-US" i="1" dirty="0"/>
              <a:t>Mary Magro </a:t>
            </a:r>
            <a:r>
              <a:rPr lang="en-US" dirty="0"/>
              <a:t>and </a:t>
            </a:r>
            <a:r>
              <a:rPr lang="en-US" i="1" dirty="0"/>
              <a:t>Paula </a:t>
            </a:r>
            <a:r>
              <a:rPr lang="en-US" i="1" dirty="0" err="1"/>
              <a:t>Voska</a:t>
            </a:r>
            <a:r>
              <a:rPr lang="en-US" i="1" dirty="0"/>
              <a:t> </a:t>
            </a:r>
            <a:r>
              <a:rPr lang="en-US" dirty="0"/>
              <a:t>have been servicing North Lake for the past 20 and have done an outstanding job; They have plans for an upgrade for the 2021 season. Mary also takes care of the area her late mother Carol took care of for years; The East Lake Shore entrance and the plantings on the Crossway.</a:t>
            </a:r>
          </a:p>
          <a:p>
            <a:endParaRPr lang="en-US" dirty="0"/>
          </a:p>
        </p:txBody>
      </p:sp>
    </p:spTree>
    <p:extLst>
      <p:ext uri="{BB962C8B-B14F-4D97-AF65-F5344CB8AC3E}">
        <p14:creationId xmlns:p14="http://schemas.microsoft.com/office/powerpoint/2010/main" val="9656049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1F0EB6BD-82CD-42AF-9194-D26A7A78FD9E}"/>
              </a:ext>
            </a:extLst>
          </p:cNvPr>
          <p:cNvSpPr>
            <a:spLocks noGrp="1"/>
          </p:cNvSpPr>
          <p:nvPr>
            <p:ph type="title"/>
          </p:nvPr>
        </p:nvSpPr>
        <p:spPr/>
        <p:txBody>
          <a:bodyPr/>
          <a:lstStyle/>
          <a:p>
            <a:r>
              <a:rPr lang="en-US" dirty="0"/>
              <a:t>Projects &amp; Kudos</a:t>
            </a:r>
          </a:p>
        </p:txBody>
      </p:sp>
      <p:sp>
        <p:nvSpPr>
          <p:cNvPr id="3" name="Content Placeholder 2">
            <a:extLst>
              <a:ext uri="{FF2B5EF4-FFF2-40B4-BE49-F238E27FC236}">
                <a16:creationId xmlns:a16="http://schemas.microsoft.com/office/drawing/2014/main" id="{8A388A20-0A67-43A3-8274-55056F247936}"/>
              </a:ext>
            </a:extLst>
          </p:cNvPr>
          <p:cNvSpPr>
            <a:spLocks noGrp="1"/>
          </p:cNvSpPr>
          <p:nvPr>
            <p:ph idx="1"/>
          </p:nvPr>
        </p:nvSpPr>
        <p:spPr/>
        <p:txBody>
          <a:bodyPr>
            <a:normAutofit fontScale="92500" lnSpcReduction="10000"/>
          </a:bodyPr>
          <a:lstStyle/>
          <a:p>
            <a:r>
              <a:rPr lang="en-US" i="1" dirty="0"/>
              <a:t>Mary Beth Adams </a:t>
            </a:r>
            <a:r>
              <a:rPr lang="en-US" dirty="0"/>
              <a:t>and the late </a:t>
            </a:r>
            <a:r>
              <a:rPr lang="en-US" i="1" dirty="0"/>
              <a:t>Gordon Iversen </a:t>
            </a:r>
            <a:r>
              <a:rPr lang="en-US" dirty="0"/>
              <a:t>have spent an unbelievable amount of time working in Barsumian Park We cannot Thank them enough for all their efforts. They have wonderful future plans, and we will continue Gordon’s vision for the park's future—We are so blessed that Gordon graced our community. He was one of the back-bones of our Beautification Committee and contributed so much over the years.</a:t>
            </a:r>
          </a:p>
          <a:p>
            <a:r>
              <a:rPr lang="en-US" i="1" dirty="0"/>
              <a:t>Diane Thompson </a:t>
            </a:r>
            <a:r>
              <a:rPr lang="en-US" dirty="0"/>
              <a:t>took care of the South Hills entrance and we received help from many others like </a:t>
            </a:r>
            <a:r>
              <a:rPr lang="en-US" i="1" dirty="0"/>
              <a:t>Carol Rolfs</a:t>
            </a:r>
            <a:r>
              <a:rPr lang="en-US" dirty="0"/>
              <a:t>, </a:t>
            </a:r>
            <a:r>
              <a:rPr lang="en-US" i="1" dirty="0"/>
              <a:t>Ann Hay, Birgit </a:t>
            </a:r>
            <a:r>
              <a:rPr lang="en-US" i="1" dirty="0" err="1"/>
              <a:t>Riepe</a:t>
            </a:r>
            <a:r>
              <a:rPr lang="en-US" dirty="0"/>
              <a:t>, </a:t>
            </a:r>
            <a:r>
              <a:rPr lang="en-US" i="1" dirty="0"/>
              <a:t>Julie Kanak,</a:t>
            </a:r>
            <a:r>
              <a:rPr lang="en-US" dirty="0"/>
              <a:t> </a:t>
            </a:r>
            <a:r>
              <a:rPr lang="en-US" i="1" dirty="0"/>
              <a:t>Jean Mall</a:t>
            </a:r>
            <a:r>
              <a:rPr lang="en-US" dirty="0"/>
              <a:t>, </a:t>
            </a:r>
            <a:r>
              <a:rPr lang="en-US" i="1" dirty="0"/>
              <a:t>Ellen </a:t>
            </a:r>
            <a:r>
              <a:rPr lang="en-US" i="1" dirty="0" err="1"/>
              <a:t>Sandcamp</a:t>
            </a:r>
            <a:r>
              <a:rPr lang="en-US" dirty="0"/>
              <a:t>, </a:t>
            </a:r>
            <a:r>
              <a:rPr lang="en-US" i="1" dirty="0"/>
              <a:t>Dan &amp; Debbie Devitt, and The </a:t>
            </a:r>
            <a:r>
              <a:rPr lang="en-US" i="1" dirty="0" err="1"/>
              <a:t>Spicers</a:t>
            </a:r>
            <a:r>
              <a:rPr lang="en-US" i="1" dirty="0"/>
              <a:t> </a:t>
            </a:r>
            <a:r>
              <a:rPr lang="en-US" dirty="0"/>
              <a:t>as well as a few others I may have missed…</a:t>
            </a:r>
            <a:br>
              <a:rPr lang="en-US" dirty="0"/>
            </a:br>
            <a:r>
              <a:rPr lang="en-US" dirty="0"/>
              <a:t>Thank You all! </a:t>
            </a:r>
          </a:p>
          <a:p>
            <a:r>
              <a:rPr lang="en-US" i="1" dirty="0"/>
              <a:t>Fran Steffens </a:t>
            </a:r>
            <a:r>
              <a:rPr lang="en-US" dirty="0"/>
              <a:t>plants and maintains the Rose garden on Rest Island, beautiful job! </a:t>
            </a:r>
          </a:p>
          <a:p>
            <a:r>
              <a:rPr lang="en-US" dirty="0"/>
              <a:t>All other projects and plantings have been serviced by </a:t>
            </a:r>
            <a:r>
              <a:rPr lang="en-US" i="1" dirty="0"/>
              <a:t>Carriage Landscaping</a:t>
            </a:r>
            <a:r>
              <a:rPr lang="en-US" dirty="0"/>
              <a:t>, who have done an excellent job for us for the last 25 years </a:t>
            </a:r>
          </a:p>
        </p:txBody>
      </p:sp>
    </p:spTree>
    <p:extLst>
      <p:ext uri="{BB962C8B-B14F-4D97-AF65-F5344CB8AC3E}">
        <p14:creationId xmlns:p14="http://schemas.microsoft.com/office/powerpoint/2010/main" val="111619546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8D9BD-D8F5-4B8B-B2D2-6EB8CE59843B}"/>
              </a:ext>
            </a:extLst>
          </p:cNvPr>
          <p:cNvSpPr>
            <a:spLocks noGrp="1"/>
          </p:cNvSpPr>
          <p:nvPr>
            <p:ph type="title"/>
          </p:nvPr>
        </p:nvSpPr>
        <p:spPr/>
        <p:txBody>
          <a:bodyPr/>
          <a:lstStyle/>
          <a:p>
            <a:r>
              <a:rPr lang="en-US" dirty="0"/>
              <a:t>Projects &amp; Kudos</a:t>
            </a:r>
          </a:p>
        </p:txBody>
      </p:sp>
      <p:sp>
        <p:nvSpPr>
          <p:cNvPr id="3" name="Content Placeholder 2">
            <a:extLst>
              <a:ext uri="{FF2B5EF4-FFF2-40B4-BE49-F238E27FC236}">
                <a16:creationId xmlns:a16="http://schemas.microsoft.com/office/drawing/2014/main" id="{0284C664-78E4-4F46-BDB8-0BCEDD8F55A5}"/>
              </a:ext>
            </a:extLst>
          </p:cNvPr>
          <p:cNvSpPr>
            <a:spLocks noGrp="1"/>
          </p:cNvSpPr>
          <p:nvPr>
            <p:ph idx="1"/>
          </p:nvPr>
        </p:nvSpPr>
        <p:spPr/>
        <p:txBody>
          <a:bodyPr>
            <a:normAutofit/>
          </a:bodyPr>
          <a:lstStyle/>
          <a:p>
            <a:r>
              <a:rPr lang="en-US" dirty="0"/>
              <a:t>We have many talented people on our committee. Our educational portion consists of several Master Gardeners some Chemists and landscaping design and art professionals.</a:t>
            </a:r>
          </a:p>
          <a:p>
            <a:r>
              <a:rPr lang="en-US" dirty="0"/>
              <a:t>This fall we addressed the COVID-19 problem and decided to do a project for the Youth of our community. We created a Pumpkin patch garden with the help of </a:t>
            </a:r>
            <a:r>
              <a:rPr lang="en-US" i="1" dirty="0"/>
              <a:t>Hugh Davis III</a:t>
            </a:r>
            <a:r>
              <a:rPr lang="en-US" dirty="0"/>
              <a:t>, so our children could have Halloween memories. It was such a success, we decided to recreate the project for Christmas. Thanks to Hugh’s hard work and creativity it was outstanding. </a:t>
            </a:r>
            <a:r>
              <a:rPr lang="en-US" i="1" dirty="0"/>
              <a:t>The </a:t>
            </a:r>
            <a:r>
              <a:rPr lang="en-US" i="1" dirty="0" err="1"/>
              <a:t>Coveks</a:t>
            </a:r>
            <a:r>
              <a:rPr lang="en-US" i="1" dirty="0"/>
              <a:t> </a:t>
            </a:r>
            <a:r>
              <a:rPr lang="en-US" dirty="0"/>
              <a:t>and </a:t>
            </a:r>
            <a:r>
              <a:rPr lang="en-US" i="1" dirty="0" err="1"/>
              <a:t>Dehnerts</a:t>
            </a:r>
            <a:r>
              <a:rPr lang="en-US" dirty="0"/>
              <a:t> decorated the Gates and East Shore Drive. </a:t>
            </a:r>
            <a:r>
              <a:rPr lang="en-US" i="1" dirty="0"/>
              <a:t>The Magro Family</a:t>
            </a:r>
            <a:r>
              <a:rPr lang="en-US" dirty="0"/>
              <a:t> did North Lake and helped with the Main Tree. Thanks everyone!</a:t>
            </a:r>
          </a:p>
          <a:p>
            <a:endParaRPr lang="en-US" dirty="0"/>
          </a:p>
        </p:txBody>
      </p:sp>
    </p:spTree>
    <p:extLst>
      <p:ext uri="{BB962C8B-B14F-4D97-AF65-F5344CB8AC3E}">
        <p14:creationId xmlns:p14="http://schemas.microsoft.com/office/powerpoint/2010/main" val="29832678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508FD-07A1-4F88-A804-288AF0AE7706}"/>
              </a:ext>
            </a:extLst>
          </p:cNvPr>
          <p:cNvSpPr>
            <a:spLocks noGrp="1"/>
          </p:cNvSpPr>
          <p:nvPr>
            <p:ph type="title"/>
          </p:nvPr>
        </p:nvSpPr>
        <p:spPr/>
        <p:txBody>
          <a:bodyPr/>
          <a:lstStyle/>
          <a:p>
            <a:r>
              <a:rPr lang="en-US" dirty="0"/>
              <a:t>Projects &amp; Kudos</a:t>
            </a:r>
          </a:p>
        </p:txBody>
      </p:sp>
      <p:sp>
        <p:nvSpPr>
          <p:cNvPr id="3" name="Content Placeholder 2">
            <a:extLst>
              <a:ext uri="{FF2B5EF4-FFF2-40B4-BE49-F238E27FC236}">
                <a16:creationId xmlns:a16="http://schemas.microsoft.com/office/drawing/2014/main" id="{70D4C14E-96A1-4D3B-B57E-46B2A2A09845}"/>
              </a:ext>
            </a:extLst>
          </p:cNvPr>
          <p:cNvSpPr>
            <a:spLocks noGrp="1"/>
          </p:cNvSpPr>
          <p:nvPr>
            <p:ph idx="1"/>
          </p:nvPr>
        </p:nvSpPr>
        <p:spPr>
          <a:xfrm>
            <a:off x="676656" y="1856301"/>
            <a:ext cx="10772775" cy="3921564"/>
          </a:xfrm>
        </p:spPr>
        <p:txBody>
          <a:bodyPr>
            <a:normAutofit/>
          </a:bodyPr>
          <a:lstStyle/>
          <a:p>
            <a:r>
              <a:rPr lang="en-US" dirty="0"/>
              <a:t>One of our big projects in coordination with the </a:t>
            </a:r>
            <a:r>
              <a:rPr lang="en-US" i="1" dirty="0"/>
              <a:t>Grounds Committee </a:t>
            </a:r>
            <a:r>
              <a:rPr lang="en-US" dirty="0"/>
              <a:t>and </a:t>
            </a:r>
            <a:br>
              <a:rPr lang="en-US" dirty="0"/>
            </a:br>
            <a:r>
              <a:rPr lang="en-US" i="1" dirty="0"/>
              <a:t>Mike Megleo </a:t>
            </a:r>
            <a:r>
              <a:rPr lang="en-US" dirty="0"/>
              <a:t>for 2021 is the refurbishing and design of Rest Island. </a:t>
            </a:r>
            <a:br>
              <a:rPr lang="en-US" dirty="0"/>
            </a:br>
            <a:r>
              <a:rPr lang="en-US" i="1" dirty="0"/>
              <a:t>Carriage Landscaping </a:t>
            </a:r>
            <a:r>
              <a:rPr lang="en-US" dirty="0"/>
              <a:t>has already completed remodeling the Reading Circle and thanks to </a:t>
            </a:r>
            <a:r>
              <a:rPr lang="en-US" i="1" dirty="0"/>
              <a:t>Mark Handley</a:t>
            </a:r>
            <a:r>
              <a:rPr lang="en-US" dirty="0"/>
              <a:t>, some of the benches have been restored. Thank you Mark you do beautiful work! We plan to finish this project in the Spring and will bring our plans to the board for their approval.</a:t>
            </a:r>
          </a:p>
        </p:txBody>
      </p:sp>
    </p:spTree>
    <p:extLst>
      <p:ext uri="{BB962C8B-B14F-4D97-AF65-F5344CB8AC3E}">
        <p14:creationId xmlns:p14="http://schemas.microsoft.com/office/powerpoint/2010/main" val="7406467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Approval of</a:t>
            </a:r>
            <a:br>
              <a:rPr lang="en-US" dirty="0"/>
            </a:br>
            <a:r>
              <a:rPr lang="en-US" dirty="0">
                <a:solidFill>
                  <a:schemeClr val="accent1">
                    <a:lumMod val="40000"/>
                    <a:lumOff val="60000"/>
                  </a:schemeClr>
                </a:solidFill>
              </a:rPr>
              <a:t>December 2020 </a:t>
            </a:r>
            <a:br>
              <a:rPr lang="en-US" dirty="0">
                <a:solidFill>
                  <a:schemeClr val="accent1">
                    <a:lumMod val="40000"/>
                    <a:lumOff val="60000"/>
                  </a:schemeClr>
                </a:solidFill>
              </a:rPr>
            </a:br>
            <a:r>
              <a:rPr lang="en-US" dirty="0">
                <a:solidFill>
                  <a:schemeClr val="accent1">
                    <a:lumMod val="40000"/>
                    <a:lumOff val="60000"/>
                  </a:schemeClr>
                </a:solidFill>
              </a:rPr>
              <a:t>Meeting Minutes</a:t>
            </a:r>
          </a:p>
        </p:txBody>
      </p:sp>
      <p:sp>
        <p:nvSpPr>
          <p:cNvPr id="7" name="Subtitle 6">
            <a:extLst>
              <a:ext uri="{FF2B5EF4-FFF2-40B4-BE49-F238E27FC236}">
                <a16:creationId xmlns:a16="http://schemas.microsoft.com/office/drawing/2014/main" id="{879A2F0C-6AD7-466E-A752-432E8EEA6452}"/>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428720737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76C1CE4-A165-4220-A61B-BC1DF668E7D0}"/>
              </a:ext>
            </a:extLst>
          </p:cNvPr>
          <p:cNvSpPr>
            <a:spLocks noGrp="1"/>
          </p:cNvSpPr>
          <p:nvPr>
            <p:ph type="ctrTitle"/>
          </p:nvPr>
        </p:nvSpPr>
        <p:spPr>
          <a:xfrm>
            <a:off x="603504" y="2127377"/>
            <a:ext cx="10782300" cy="2756907"/>
          </a:xfrm>
        </p:spPr>
        <p:txBody>
          <a:bodyPr/>
          <a:lstStyle/>
          <a:p>
            <a:r>
              <a:rPr lang="en-US" dirty="0"/>
              <a:t>Communications Committee</a:t>
            </a:r>
          </a:p>
        </p:txBody>
      </p:sp>
      <p:sp>
        <p:nvSpPr>
          <p:cNvPr id="5" name="Subtitle 4">
            <a:extLst>
              <a:ext uri="{FF2B5EF4-FFF2-40B4-BE49-F238E27FC236}">
                <a16:creationId xmlns:a16="http://schemas.microsoft.com/office/drawing/2014/main" id="{255DFF7D-E3CF-4F2B-802C-54FEECD0EC5D}"/>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4264570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0672E0F-1403-4E99-AF9D-F53209BAA569}"/>
              </a:ext>
            </a:extLst>
          </p:cNvPr>
          <p:cNvSpPr>
            <a:spLocks noGrp="1"/>
          </p:cNvSpPr>
          <p:nvPr>
            <p:ph type="title"/>
          </p:nvPr>
        </p:nvSpPr>
        <p:spPr/>
        <p:txBody>
          <a:bodyPr>
            <a:normAutofit fontScale="90000"/>
          </a:bodyPr>
          <a:lstStyle/>
          <a:p>
            <a:r>
              <a:rPr lang="en-US" dirty="0"/>
              <a:t>Communications Committee Members</a:t>
            </a:r>
          </a:p>
        </p:txBody>
      </p:sp>
      <p:sp>
        <p:nvSpPr>
          <p:cNvPr id="12" name="Text Placeholder 3">
            <a:extLst>
              <a:ext uri="{FF2B5EF4-FFF2-40B4-BE49-F238E27FC236}">
                <a16:creationId xmlns:a16="http://schemas.microsoft.com/office/drawing/2014/main" id="{D3E13D45-A40E-46E7-8012-7E3825126789}"/>
              </a:ext>
            </a:extLst>
          </p:cNvPr>
          <p:cNvSpPr>
            <a:spLocks noGrp="1"/>
          </p:cNvSpPr>
          <p:nvPr>
            <p:ph sz="half" idx="1"/>
          </p:nvPr>
        </p:nvSpPr>
        <p:spPr>
          <a:xfrm>
            <a:off x="676655" y="1851025"/>
            <a:ext cx="5966599" cy="3767328"/>
          </a:xfrm>
        </p:spPr>
        <p:txBody>
          <a:bodyPr/>
          <a:lstStyle/>
          <a:p>
            <a:r>
              <a:rPr lang="en-US" dirty="0"/>
              <a:t>Mary Kay Bolger – Outgoing Chairperson</a:t>
            </a:r>
          </a:p>
          <a:p>
            <a:r>
              <a:rPr lang="en-US" dirty="0"/>
              <a:t>Jan Bahr – TLIA Newsletter Editor</a:t>
            </a:r>
          </a:p>
          <a:p>
            <a:r>
              <a:rPr lang="en-US" dirty="0"/>
              <a:t>Caroline Milne – Eblasts</a:t>
            </a:r>
          </a:p>
          <a:p>
            <a:r>
              <a:rPr lang="en-US" dirty="0"/>
              <a:t>Rob Dunbar – TLIA.org Webmaster</a:t>
            </a:r>
          </a:p>
          <a:p>
            <a:r>
              <a:rPr lang="en-US" dirty="0"/>
              <a:t>Kathy Pattengale – Advertisement</a:t>
            </a:r>
          </a:p>
          <a:p>
            <a:r>
              <a:rPr lang="en-US" dirty="0"/>
              <a:t>Mary Beth Adams – Welcome Committee</a:t>
            </a:r>
          </a:p>
          <a:p>
            <a:pPr marL="0" indent="0">
              <a:buNone/>
            </a:pPr>
            <a:endParaRPr lang="en-US" dirty="0"/>
          </a:p>
        </p:txBody>
      </p:sp>
      <p:sp>
        <p:nvSpPr>
          <p:cNvPr id="4" name="Content Placeholder 3">
            <a:extLst>
              <a:ext uri="{FF2B5EF4-FFF2-40B4-BE49-F238E27FC236}">
                <a16:creationId xmlns:a16="http://schemas.microsoft.com/office/drawing/2014/main" id="{FCA4D86D-B18E-4A45-815C-52B1336C1E46}"/>
              </a:ext>
            </a:extLst>
          </p:cNvPr>
          <p:cNvSpPr>
            <a:spLocks noGrp="1"/>
          </p:cNvSpPr>
          <p:nvPr>
            <p:ph sz="half" idx="2"/>
          </p:nvPr>
        </p:nvSpPr>
        <p:spPr>
          <a:xfrm>
            <a:off x="7308274" y="1851025"/>
            <a:ext cx="3839786" cy="3767328"/>
          </a:xfrm>
        </p:spPr>
        <p:txBody>
          <a:bodyPr/>
          <a:lstStyle/>
          <a:p>
            <a:pPr marL="0" indent="0">
              <a:buNone/>
            </a:pPr>
            <a:r>
              <a:rPr lang="en-US" dirty="0"/>
              <a:t>New Members: </a:t>
            </a:r>
          </a:p>
          <a:p>
            <a:r>
              <a:rPr lang="en-US" dirty="0"/>
              <a:t>Chris Miles</a:t>
            </a:r>
          </a:p>
          <a:p>
            <a:r>
              <a:rPr lang="en-US" dirty="0"/>
              <a:t>Marty Thompson</a:t>
            </a:r>
          </a:p>
          <a:p>
            <a:r>
              <a:rPr lang="en-US" dirty="0"/>
              <a:t>Janice Dunbar</a:t>
            </a:r>
          </a:p>
          <a:p>
            <a:pPr marL="0" indent="0">
              <a:buNone/>
            </a:pPr>
            <a:endParaRPr lang="en-US" dirty="0"/>
          </a:p>
        </p:txBody>
      </p:sp>
    </p:spTree>
    <p:extLst>
      <p:ext uri="{BB962C8B-B14F-4D97-AF65-F5344CB8AC3E}">
        <p14:creationId xmlns:p14="http://schemas.microsoft.com/office/powerpoint/2010/main" val="184869743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Text&#10;&#10;Description automatically generated">
            <a:extLst>
              <a:ext uri="{FF2B5EF4-FFF2-40B4-BE49-F238E27FC236}">
                <a16:creationId xmlns:a16="http://schemas.microsoft.com/office/drawing/2014/main" id="{F139A36D-CC15-4D5B-986E-D01256224EAD}"/>
              </a:ext>
            </a:extLst>
          </p:cNvPr>
          <p:cNvPicPr>
            <a:picLocks noGrp="1" noChangeAspect="1"/>
          </p:cNvPicPr>
          <p:nvPr>
            <p:ph sz="half" idx="4294967295"/>
          </p:nvPr>
        </p:nvPicPr>
        <p:blipFill>
          <a:blip r:embed="rId2"/>
          <a:srcRect/>
          <a:stretch/>
        </p:blipFill>
        <p:spPr>
          <a:xfrm>
            <a:off x="2692400" y="317500"/>
            <a:ext cx="3594100" cy="4673600"/>
          </a:xfrm>
        </p:spPr>
      </p:pic>
      <p:sp>
        <p:nvSpPr>
          <p:cNvPr id="8" name="TextBox 7">
            <a:extLst>
              <a:ext uri="{FF2B5EF4-FFF2-40B4-BE49-F238E27FC236}">
                <a16:creationId xmlns:a16="http://schemas.microsoft.com/office/drawing/2014/main" id="{B0763A19-C59F-4E61-8375-FE365A9647C2}"/>
              </a:ext>
            </a:extLst>
          </p:cNvPr>
          <p:cNvSpPr txBox="1"/>
          <p:nvPr/>
        </p:nvSpPr>
        <p:spPr>
          <a:xfrm>
            <a:off x="2692400" y="4991100"/>
            <a:ext cx="3594100" cy="262525"/>
          </a:xfrm>
          <a:prstGeom prst="rect">
            <a:avLst/>
          </a:prstGeom>
          <a:solidFill>
            <a:srgbClr val="000000">
              <a:alpha val="50000"/>
            </a:srgbClr>
          </a:solidFill>
          <a:ln>
            <a:noFill/>
          </a:ln>
        </p:spPr>
        <p:txBody>
          <a:bodyPr wrap="square" rtlCol="0" anchor="ctr">
            <a:noAutofit/>
          </a:bodyPr>
          <a:lstStyle/>
          <a:p>
            <a:pPr algn="ctr">
              <a:spcAft>
                <a:spcPts val="600"/>
              </a:spcAft>
            </a:pPr>
            <a:r>
              <a:rPr lang="en-US" sz="1300">
                <a:solidFill>
                  <a:srgbClr val="FFFFFF"/>
                </a:solidFill>
              </a:rPr>
              <a:t>Jan Bahr &amp; Mary Magro</a:t>
            </a:r>
          </a:p>
        </p:txBody>
      </p:sp>
      <p:pic>
        <p:nvPicPr>
          <p:cNvPr id="6" name="Picture 5">
            <a:extLst>
              <a:ext uri="{FF2B5EF4-FFF2-40B4-BE49-F238E27FC236}">
                <a16:creationId xmlns:a16="http://schemas.microsoft.com/office/drawing/2014/main" id="{C5681A80-098F-4D59-AC98-A6377025BA84}"/>
              </a:ext>
            </a:extLst>
          </p:cNvPr>
          <p:cNvPicPr>
            <a:picLocks noChangeAspect="1"/>
          </p:cNvPicPr>
          <p:nvPr/>
        </p:nvPicPr>
        <p:blipFill>
          <a:blip r:embed="rId3"/>
          <a:srcRect l="7704" r="7704"/>
          <a:stretch/>
        </p:blipFill>
        <p:spPr>
          <a:xfrm>
            <a:off x="6362700" y="317500"/>
            <a:ext cx="3111500" cy="4673600"/>
          </a:xfrm>
          <a:prstGeom prst="rect">
            <a:avLst/>
          </a:prstGeom>
        </p:spPr>
      </p:pic>
      <p:sp>
        <p:nvSpPr>
          <p:cNvPr id="7" name="TextBox 6">
            <a:extLst>
              <a:ext uri="{FF2B5EF4-FFF2-40B4-BE49-F238E27FC236}">
                <a16:creationId xmlns:a16="http://schemas.microsoft.com/office/drawing/2014/main" id="{6EF3A294-9755-4D14-98DC-7ADBA8EDB94E}"/>
              </a:ext>
            </a:extLst>
          </p:cNvPr>
          <p:cNvSpPr txBox="1"/>
          <p:nvPr/>
        </p:nvSpPr>
        <p:spPr>
          <a:xfrm>
            <a:off x="6362700" y="4991100"/>
            <a:ext cx="3111500" cy="262526"/>
          </a:xfrm>
          <a:prstGeom prst="rect">
            <a:avLst/>
          </a:prstGeom>
          <a:solidFill>
            <a:srgbClr val="000000">
              <a:alpha val="50000"/>
            </a:srgbClr>
          </a:solidFill>
          <a:ln>
            <a:noFill/>
          </a:ln>
        </p:spPr>
        <p:txBody>
          <a:bodyPr wrap="square" rtlCol="0" anchor="ctr">
            <a:noAutofit/>
          </a:bodyPr>
          <a:lstStyle/>
          <a:p>
            <a:pPr algn="ctr">
              <a:spcAft>
                <a:spcPts val="600"/>
              </a:spcAft>
            </a:pPr>
            <a:r>
              <a:rPr lang="en-US" sz="1300">
                <a:solidFill>
                  <a:srgbClr val="FFFFFF"/>
                </a:solidFill>
              </a:rPr>
              <a:t>Caroline Milne &amp; Jan Bahr</a:t>
            </a:r>
          </a:p>
        </p:txBody>
      </p:sp>
      <p:sp>
        <p:nvSpPr>
          <p:cNvPr id="2" name="Title 1">
            <a:extLst>
              <a:ext uri="{FF2B5EF4-FFF2-40B4-BE49-F238E27FC236}">
                <a16:creationId xmlns:a16="http://schemas.microsoft.com/office/drawing/2014/main" id="{663593AF-ACAD-4A1A-BF2A-1661D7393D7C}"/>
              </a:ext>
            </a:extLst>
          </p:cNvPr>
          <p:cNvSpPr>
            <a:spLocks noGrp="1"/>
          </p:cNvSpPr>
          <p:nvPr>
            <p:ph type="title"/>
          </p:nvPr>
        </p:nvSpPr>
        <p:spPr>
          <a:xfrm>
            <a:off x="649224" y="5418667"/>
            <a:ext cx="10780776" cy="613283"/>
          </a:xfrm>
        </p:spPr>
        <p:txBody>
          <a:bodyPr anchor="b">
            <a:normAutofit/>
          </a:bodyPr>
          <a:lstStyle/>
          <a:p>
            <a:r>
              <a:rPr lang="en-US"/>
              <a:t>Newsletters, Eblasts &amp; Posters</a:t>
            </a:r>
            <a:endParaRPr lang="en-US" dirty="0"/>
          </a:p>
        </p:txBody>
      </p:sp>
    </p:spTree>
    <p:extLst>
      <p:ext uri="{BB962C8B-B14F-4D97-AF65-F5344CB8AC3E}">
        <p14:creationId xmlns:p14="http://schemas.microsoft.com/office/powerpoint/2010/main" val="51789473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D0318B5-D269-45C7-A319-DBD6E12D40CB}"/>
              </a:ext>
            </a:extLst>
          </p:cNvPr>
          <p:cNvSpPr/>
          <p:nvPr/>
        </p:nvSpPr>
        <p:spPr>
          <a:xfrm>
            <a:off x="820032" y="2133623"/>
            <a:ext cx="10714744" cy="3172668"/>
          </a:xfrm>
          <a:prstGeom prst="rect">
            <a:avLst/>
          </a:prstGeom>
          <a:gradFill flip="none" rotWithShape="1">
            <a:gsLst>
              <a:gs pos="17000">
                <a:schemeClr val="accent1"/>
              </a:gs>
              <a:gs pos="22000">
                <a:schemeClr val="bg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0F622D0-1A47-4725-887F-277DE297D18C}"/>
              </a:ext>
            </a:extLst>
          </p:cNvPr>
          <p:cNvSpPr>
            <a:spLocks noGrp="1"/>
          </p:cNvSpPr>
          <p:nvPr>
            <p:ph type="title"/>
          </p:nvPr>
        </p:nvSpPr>
        <p:spPr/>
        <p:txBody>
          <a:bodyPr>
            <a:normAutofit/>
          </a:bodyPr>
          <a:lstStyle/>
          <a:p>
            <a:r>
              <a:rPr lang="en-US" sz="4000" dirty="0"/>
              <a:t>New Resident Welcome &amp; Advertisement</a:t>
            </a:r>
          </a:p>
        </p:txBody>
      </p:sp>
      <p:pic>
        <p:nvPicPr>
          <p:cNvPr id="4" name="Content Placeholder 3">
            <a:extLst>
              <a:ext uri="{FF2B5EF4-FFF2-40B4-BE49-F238E27FC236}">
                <a16:creationId xmlns:a16="http://schemas.microsoft.com/office/drawing/2014/main" id="{806BFBBE-2F01-4C1A-A104-C967FCECA624}"/>
              </a:ext>
            </a:extLst>
          </p:cNvPr>
          <p:cNvPicPr>
            <a:picLocks noGrp="1" noChangeAspect="1"/>
          </p:cNvPicPr>
          <p:nvPr>
            <p:ph idx="1"/>
          </p:nvPr>
        </p:nvPicPr>
        <p:blipFill>
          <a:blip r:embed="rId2"/>
          <a:srcRect t="545" b="545"/>
          <a:stretch/>
        </p:blipFill>
        <p:spPr>
          <a:xfrm>
            <a:off x="6495187" y="2668048"/>
            <a:ext cx="4991100" cy="1398261"/>
          </a:xfrm>
        </p:spPr>
      </p:pic>
      <p:sp>
        <p:nvSpPr>
          <p:cNvPr id="5" name="TextBox 4">
            <a:extLst>
              <a:ext uri="{FF2B5EF4-FFF2-40B4-BE49-F238E27FC236}">
                <a16:creationId xmlns:a16="http://schemas.microsoft.com/office/drawing/2014/main" id="{211BAC7B-D748-4A37-B3B5-B9F3962BBC58}"/>
              </a:ext>
            </a:extLst>
          </p:cNvPr>
          <p:cNvSpPr txBox="1"/>
          <p:nvPr/>
        </p:nvSpPr>
        <p:spPr>
          <a:xfrm>
            <a:off x="6210015" y="4722332"/>
            <a:ext cx="5308557" cy="584775"/>
          </a:xfrm>
          <a:prstGeom prst="rect">
            <a:avLst/>
          </a:prstGeom>
          <a:noFill/>
        </p:spPr>
        <p:txBody>
          <a:bodyPr wrap="square" rtlCol="0">
            <a:spAutoFit/>
          </a:bodyPr>
          <a:lstStyle/>
          <a:p>
            <a:pPr algn="ctr"/>
            <a:r>
              <a:rPr lang="en-US" sz="3200" dirty="0">
                <a:solidFill>
                  <a:schemeClr val="bg1"/>
                </a:solidFill>
              </a:rPr>
              <a:t>Kathy Pattengale</a:t>
            </a:r>
          </a:p>
        </p:txBody>
      </p:sp>
      <p:grpSp>
        <p:nvGrpSpPr>
          <p:cNvPr id="3" name="Group 2">
            <a:extLst>
              <a:ext uri="{FF2B5EF4-FFF2-40B4-BE49-F238E27FC236}">
                <a16:creationId xmlns:a16="http://schemas.microsoft.com/office/drawing/2014/main" id="{54E0C8CA-4005-49DD-A60F-60CB35329673}"/>
              </a:ext>
            </a:extLst>
          </p:cNvPr>
          <p:cNvGrpSpPr/>
          <p:nvPr/>
        </p:nvGrpSpPr>
        <p:grpSpPr>
          <a:xfrm>
            <a:off x="824347" y="2745514"/>
            <a:ext cx="5608630" cy="2561593"/>
            <a:chOff x="824347" y="2745514"/>
            <a:chExt cx="5608630" cy="2561593"/>
          </a:xfrm>
        </p:grpSpPr>
        <p:sp>
          <p:nvSpPr>
            <p:cNvPr id="8" name="TextBox 7">
              <a:extLst>
                <a:ext uri="{FF2B5EF4-FFF2-40B4-BE49-F238E27FC236}">
                  <a16:creationId xmlns:a16="http://schemas.microsoft.com/office/drawing/2014/main" id="{4DDA789E-25F9-427A-9139-FA77366D482A}"/>
                </a:ext>
              </a:extLst>
            </p:cNvPr>
            <p:cNvSpPr txBox="1"/>
            <p:nvPr/>
          </p:nvSpPr>
          <p:spPr>
            <a:xfrm>
              <a:off x="824347" y="4722332"/>
              <a:ext cx="5608630" cy="584775"/>
            </a:xfrm>
            <a:prstGeom prst="rect">
              <a:avLst/>
            </a:prstGeom>
            <a:noFill/>
          </p:spPr>
          <p:txBody>
            <a:bodyPr wrap="square" rtlCol="0">
              <a:spAutoFit/>
            </a:bodyPr>
            <a:lstStyle/>
            <a:p>
              <a:pPr algn="ctr"/>
              <a:r>
                <a:rPr lang="en-US" sz="3200" dirty="0">
                  <a:solidFill>
                    <a:schemeClr val="bg1"/>
                  </a:solidFill>
                </a:rPr>
                <a:t>Mary Beth Adams</a:t>
              </a:r>
            </a:p>
          </p:txBody>
        </p:sp>
        <p:grpSp>
          <p:nvGrpSpPr>
            <p:cNvPr id="11" name="Group 10">
              <a:extLst>
                <a:ext uri="{FF2B5EF4-FFF2-40B4-BE49-F238E27FC236}">
                  <a16:creationId xmlns:a16="http://schemas.microsoft.com/office/drawing/2014/main" id="{04185B11-50C7-4033-B8B6-EDABC161BCBF}"/>
                </a:ext>
              </a:extLst>
            </p:cNvPr>
            <p:cNvGrpSpPr/>
            <p:nvPr/>
          </p:nvGrpSpPr>
          <p:grpSpPr>
            <a:xfrm>
              <a:off x="1885505" y="2745514"/>
              <a:ext cx="3308205" cy="1511467"/>
              <a:chOff x="1885505" y="2108205"/>
              <a:chExt cx="3308205" cy="1511467"/>
            </a:xfrm>
          </p:grpSpPr>
          <p:pic>
            <p:nvPicPr>
              <p:cNvPr id="1026" name="Picture 2" descr="Welcome paper poster with colorful brush strokes Vector Image">
                <a:extLst>
                  <a:ext uri="{FF2B5EF4-FFF2-40B4-BE49-F238E27FC236}">
                    <a16:creationId xmlns:a16="http://schemas.microsoft.com/office/drawing/2014/main" id="{C651B1FB-C61B-4665-957D-5FEAD26BAE2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0000" b="28586"/>
              <a:stretch/>
            </p:blipFill>
            <p:spPr bwMode="auto">
              <a:xfrm>
                <a:off x="1885505" y="2108205"/>
                <a:ext cx="3308205" cy="132680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686C3DF-053B-4DA8-9627-BF24857A2A72}"/>
                  </a:ext>
                </a:extLst>
              </p:cNvPr>
              <p:cNvSpPr txBox="1"/>
              <p:nvPr/>
            </p:nvSpPr>
            <p:spPr>
              <a:xfrm>
                <a:off x="2569117" y="3250340"/>
                <a:ext cx="1940981" cy="369332"/>
              </a:xfrm>
              <a:prstGeom prst="rect">
                <a:avLst/>
              </a:prstGeom>
              <a:noFill/>
            </p:spPr>
            <p:txBody>
              <a:bodyPr wrap="none" rtlCol="0">
                <a:spAutoFit/>
              </a:bodyPr>
              <a:lstStyle/>
              <a:p>
                <a:r>
                  <a:rPr lang="en-US" b="1" dirty="0">
                    <a:latin typeface="+mj-lt"/>
                  </a:rPr>
                  <a:t>To Tower Lakes</a:t>
                </a:r>
              </a:p>
            </p:txBody>
          </p:sp>
        </p:grpSp>
      </p:grpSp>
    </p:spTree>
    <p:extLst>
      <p:ext uri="{BB962C8B-B14F-4D97-AF65-F5344CB8AC3E}">
        <p14:creationId xmlns:p14="http://schemas.microsoft.com/office/powerpoint/2010/main" val="50346709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4F8F2-E3E4-4D66-BA36-6143A31EED15}"/>
              </a:ext>
            </a:extLst>
          </p:cNvPr>
          <p:cNvSpPr>
            <a:spLocks noGrp="1"/>
          </p:cNvSpPr>
          <p:nvPr>
            <p:ph type="title"/>
          </p:nvPr>
        </p:nvSpPr>
        <p:spPr/>
        <p:txBody>
          <a:bodyPr/>
          <a:lstStyle/>
          <a:p>
            <a:r>
              <a:rPr lang="en-US" dirty="0"/>
              <a:t>2020 Website Accomplishments</a:t>
            </a:r>
          </a:p>
        </p:txBody>
      </p:sp>
      <p:sp>
        <p:nvSpPr>
          <p:cNvPr id="3" name="Content Placeholder 2">
            <a:extLst>
              <a:ext uri="{FF2B5EF4-FFF2-40B4-BE49-F238E27FC236}">
                <a16:creationId xmlns:a16="http://schemas.microsoft.com/office/drawing/2014/main" id="{AEAA8C15-CA17-4D34-93A4-45D8DC2843CD}"/>
              </a:ext>
            </a:extLst>
          </p:cNvPr>
          <p:cNvSpPr>
            <a:spLocks noGrp="1"/>
          </p:cNvSpPr>
          <p:nvPr>
            <p:ph idx="1"/>
          </p:nvPr>
        </p:nvSpPr>
        <p:spPr/>
        <p:txBody>
          <a:bodyPr/>
          <a:lstStyle/>
          <a:p>
            <a:r>
              <a:rPr lang="en-US" dirty="0"/>
              <a:t>Privatization (Password Protected)</a:t>
            </a:r>
          </a:p>
          <a:p>
            <a:r>
              <a:rPr lang="en-US" dirty="0"/>
              <a:t>Public vs Member Documents</a:t>
            </a:r>
          </a:p>
          <a:p>
            <a:r>
              <a:rPr lang="en-US" dirty="0"/>
              <a:t>Calendar of Events</a:t>
            </a:r>
          </a:p>
          <a:p>
            <a:r>
              <a:rPr lang="en-US" dirty="0"/>
              <a:t>Calling all Photographers – Photo Submission Request</a:t>
            </a:r>
          </a:p>
          <a:p>
            <a:r>
              <a:rPr lang="en-US" dirty="0"/>
              <a:t>Photo Gallery</a:t>
            </a:r>
          </a:p>
          <a:p>
            <a:r>
              <a:rPr lang="en-US" dirty="0"/>
              <a:t>Home Page Carousel for Announcements</a:t>
            </a:r>
          </a:p>
          <a:p>
            <a:endParaRPr lang="en-US" dirty="0"/>
          </a:p>
        </p:txBody>
      </p:sp>
    </p:spTree>
    <p:extLst>
      <p:ext uri="{BB962C8B-B14F-4D97-AF65-F5344CB8AC3E}">
        <p14:creationId xmlns:p14="http://schemas.microsoft.com/office/powerpoint/2010/main" val="407623073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E0523-1391-43F3-A6A2-37C80B6C9926}"/>
              </a:ext>
            </a:extLst>
          </p:cNvPr>
          <p:cNvSpPr>
            <a:spLocks noGrp="1"/>
          </p:cNvSpPr>
          <p:nvPr>
            <p:ph type="title"/>
          </p:nvPr>
        </p:nvSpPr>
        <p:spPr>
          <a:xfrm>
            <a:off x="8261403" y="274320"/>
            <a:ext cx="3618869" cy="1601462"/>
          </a:xfrm>
        </p:spPr>
        <p:txBody>
          <a:bodyPr/>
          <a:lstStyle/>
          <a:p>
            <a:r>
              <a:rPr lang="en-US" dirty="0"/>
              <a:t>2020</a:t>
            </a:r>
            <a:br>
              <a:rPr lang="en-US" dirty="0"/>
            </a:br>
            <a:r>
              <a:rPr lang="en-US" dirty="0"/>
              <a:t>Website Stats</a:t>
            </a:r>
          </a:p>
        </p:txBody>
      </p:sp>
      <p:sp>
        <p:nvSpPr>
          <p:cNvPr id="4" name="Text Placeholder 3">
            <a:extLst>
              <a:ext uri="{FF2B5EF4-FFF2-40B4-BE49-F238E27FC236}">
                <a16:creationId xmlns:a16="http://schemas.microsoft.com/office/drawing/2014/main" id="{786C4C83-AD55-49D7-9DA7-8F9DAA895FEE}"/>
              </a:ext>
            </a:extLst>
          </p:cNvPr>
          <p:cNvSpPr>
            <a:spLocks noGrp="1"/>
          </p:cNvSpPr>
          <p:nvPr>
            <p:ph type="body" sz="half" idx="2"/>
          </p:nvPr>
        </p:nvSpPr>
        <p:spPr>
          <a:xfrm>
            <a:off x="8275982" y="1925073"/>
            <a:ext cx="3398520" cy="3987841"/>
          </a:xfrm>
        </p:spPr>
        <p:txBody>
          <a:bodyPr>
            <a:normAutofit lnSpcReduction="10000"/>
          </a:bodyPr>
          <a:lstStyle/>
          <a:p>
            <a:r>
              <a:rPr lang="en-US" dirty="0">
                <a:solidFill>
                  <a:schemeClr val="bg1"/>
                </a:solidFill>
              </a:rPr>
              <a:t>Top Pages</a:t>
            </a:r>
          </a:p>
          <a:p>
            <a:pPr marL="342900" indent="-342900">
              <a:buAutoNum type="arabicParenR"/>
              <a:tabLst>
                <a:tab pos="2974975" algn="r"/>
              </a:tabLst>
            </a:pPr>
            <a:r>
              <a:rPr lang="en-US" dirty="0">
                <a:solidFill>
                  <a:schemeClr val="bg1"/>
                </a:solidFill>
              </a:rPr>
              <a:t>Current Newsletter	1,311</a:t>
            </a:r>
          </a:p>
          <a:p>
            <a:pPr marL="342900" indent="-342900">
              <a:buAutoNum type="arabicParenR"/>
              <a:tabLst>
                <a:tab pos="2974975" algn="r"/>
              </a:tabLst>
            </a:pPr>
            <a:r>
              <a:rPr lang="en-US" dirty="0">
                <a:solidFill>
                  <a:schemeClr val="bg1"/>
                </a:solidFill>
              </a:rPr>
              <a:t>Home Page	1,078</a:t>
            </a:r>
          </a:p>
          <a:p>
            <a:pPr marL="342900" indent="-342900">
              <a:buAutoNum type="arabicParenR"/>
              <a:tabLst>
                <a:tab pos="2974975" algn="r"/>
              </a:tabLst>
            </a:pPr>
            <a:r>
              <a:rPr lang="en-US" dirty="0">
                <a:solidFill>
                  <a:schemeClr val="bg1"/>
                </a:solidFill>
              </a:rPr>
              <a:t>Beach	126</a:t>
            </a:r>
          </a:p>
          <a:p>
            <a:pPr marL="342900" indent="-342900">
              <a:buAutoNum type="arabicParenR"/>
              <a:tabLst>
                <a:tab pos="2974975" algn="r"/>
              </a:tabLst>
            </a:pPr>
            <a:r>
              <a:rPr lang="en-US" dirty="0">
                <a:solidFill>
                  <a:schemeClr val="bg1"/>
                </a:solidFill>
              </a:rPr>
              <a:t>Communications	111</a:t>
            </a:r>
          </a:p>
          <a:p>
            <a:pPr marL="342900" indent="-342900">
              <a:buAutoNum type="arabicParenR"/>
              <a:tabLst>
                <a:tab pos="2974975" algn="r"/>
              </a:tabLst>
            </a:pPr>
            <a:r>
              <a:rPr lang="en-US" dirty="0">
                <a:solidFill>
                  <a:schemeClr val="bg1"/>
                </a:solidFill>
              </a:rPr>
              <a:t>Member Services	107</a:t>
            </a:r>
          </a:p>
          <a:p>
            <a:pPr marL="342900" indent="-342900">
              <a:buAutoNum type="arabicParenR"/>
              <a:tabLst>
                <a:tab pos="2974975" algn="r"/>
              </a:tabLst>
            </a:pPr>
            <a:r>
              <a:rPr lang="en-US" dirty="0">
                <a:solidFill>
                  <a:schemeClr val="bg1"/>
                </a:solidFill>
              </a:rPr>
              <a:t>Photo Gallery	86</a:t>
            </a:r>
          </a:p>
          <a:p>
            <a:pPr marL="342900" indent="-342900">
              <a:buAutoNum type="arabicParenR"/>
              <a:tabLst>
                <a:tab pos="2974975" algn="r"/>
              </a:tabLst>
            </a:pPr>
            <a:r>
              <a:rPr lang="en-US" dirty="0">
                <a:solidFill>
                  <a:schemeClr val="bg1"/>
                </a:solidFill>
              </a:rPr>
              <a:t>Events	83</a:t>
            </a:r>
          </a:p>
          <a:p>
            <a:pPr marL="342900" indent="-342900">
              <a:buAutoNum type="arabicParenR"/>
              <a:tabLst>
                <a:tab pos="2974975" algn="r"/>
              </a:tabLst>
            </a:pPr>
            <a:r>
              <a:rPr lang="en-US" dirty="0">
                <a:solidFill>
                  <a:schemeClr val="bg1"/>
                </a:solidFill>
              </a:rPr>
              <a:t>From This Perch	73</a:t>
            </a:r>
          </a:p>
          <a:p>
            <a:pPr marL="342900" indent="-342900">
              <a:buAutoNum type="arabicParenR"/>
              <a:tabLst>
                <a:tab pos="2974975" algn="r"/>
              </a:tabLst>
            </a:pPr>
            <a:r>
              <a:rPr lang="en-US" dirty="0">
                <a:solidFill>
                  <a:schemeClr val="bg1"/>
                </a:solidFill>
              </a:rPr>
              <a:t>Lake	70</a:t>
            </a:r>
          </a:p>
        </p:txBody>
      </p:sp>
      <p:graphicFrame>
        <p:nvGraphicFramePr>
          <p:cNvPr id="11" name="Table 10">
            <a:extLst>
              <a:ext uri="{FF2B5EF4-FFF2-40B4-BE49-F238E27FC236}">
                <a16:creationId xmlns:a16="http://schemas.microsoft.com/office/drawing/2014/main" id="{11D280F8-72AC-476D-B002-5BCC99539CF6}"/>
              </a:ext>
            </a:extLst>
          </p:cNvPr>
          <p:cNvGraphicFramePr>
            <a:graphicFrameLocks noGrp="1"/>
          </p:cNvGraphicFramePr>
          <p:nvPr>
            <p:extLst>
              <p:ext uri="{D42A27DB-BD31-4B8C-83A1-F6EECF244321}">
                <p14:modId xmlns:p14="http://schemas.microsoft.com/office/powerpoint/2010/main" val="956892404"/>
              </p:ext>
            </p:extLst>
          </p:nvPr>
        </p:nvGraphicFramePr>
        <p:xfrm>
          <a:off x="861817" y="1601413"/>
          <a:ext cx="2435565" cy="3268980"/>
        </p:xfrm>
        <a:graphic>
          <a:graphicData uri="http://schemas.openxmlformats.org/drawingml/2006/table">
            <a:tbl>
              <a:tblPr/>
              <a:tblGrid>
                <a:gridCol w="1335632">
                  <a:extLst>
                    <a:ext uri="{9D8B030D-6E8A-4147-A177-3AD203B41FA5}">
                      <a16:colId xmlns:a16="http://schemas.microsoft.com/office/drawing/2014/main" val="3352667234"/>
                    </a:ext>
                  </a:extLst>
                </a:gridCol>
                <a:gridCol w="1099933">
                  <a:extLst>
                    <a:ext uri="{9D8B030D-6E8A-4147-A177-3AD203B41FA5}">
                      <a16:colId xmlns:a16="http://schemas.microsoft.com/office/drawing/2014/main" val="1658515876"/>
                    </a:ext>
                  </a:extLst>
                </a:gridCol>
              </a:tblGrid>
              <a:tr h="182880">
                <a:tc>
                  <a:txBody>
                    <a:bodyPr/>
                    <a:lstStyle/>
                    <a:p>
                      <a:pPr algn="l" fontAlgn="b"/>
                      <a:r>
                        <a:rPr lang="en-US" sz="1600" b="1" i="0" u="none" strike="noStrike" dirty="0">
                          <a:solidFill>
                            <a:schemeClr val="accent1"/>
                          </a:solidFill>
                          <a:effectLst/>
                          <a:latin typeface="Calibri" panose="020F0502020204030204" pitchFamily="34" charset="0"/>
                        </a:rPr>
                        <a:t>Logins</a:t>
                      </a:r>
                    </a:p>
                  </a:txBody>
                  <a:tcPr marR="7620" marT="7620" marB="0" anchor="b">
                    <a:lnL>
                      <a:noFill/>
                    </a:lnL>
                    <a:lnR>
                      <a:noFill/>
                    </a:lnR>
                    <a:lnT>
                      <a:noFill/>
                    </a:lnT>
                    <a:lnB>
                      <a:noFill/>
                    </a:lnB>
                  </a:tcPr>
                </a:tc>
                <a:tc>
                  <a:txBody>
                    <a:bodyPr/>
                    <a:lstStyle/>
                    <a:p>
                      <a:pPr algn="r" fontAlgn="b"/>
                      <a:endParaRPr lang="en-US" sz="1600" b="1"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extLst>
                  <a:ext uri="{0D108BD9-81ED-4DB2-BD59-A6C34878D82A}">
                    <a16:rowId xmlns:a16="http://schemas.microsoft.com/office/drawing/2014/main" val="1705488457"/>
                  </a:ext>
                </a:extLst>
              </a:tr>
              <a:tr h="182880">
                <a:tc>
                  <a:txBody>
                    <a:bodyPr/>
                    <a:lstStyle/>
                    <a:p>
                      <a:pPr algn="l" fontAlgn="b"/>
                      <a:r>
                        <a:rPr lang="en-US" sz="1600" b="1" i="0" u="none" strike="noStrike" dirty="0">
                          <a:solidFill>
                            <a:srgbClr val="000000"/>
                          </a:solidFill>
                          <a:effectLst/>
                          <a:latin typeface="Calibri" panose="020F0502020204030204" pitchFamily="34" charset="0"/>
                        </a:rPr>
                        <a:t>Feb</a:t>
                      </a:r>
                    </a:p>
                  </a:txBody>
                  <a:tcPr marR="7620" marT="7620" marB="0" anchor="b">
                    <a:lnL>
                      <a:noFill/>
                    </a:lnL>
                    <a:lnR>
                      <a:noFill/>
                    </a:lnR>
                    <a:lnT>
                      <a:noFill/>
                    </a:lnT>
                    <a:lnB>
                      <a:noFill/>
                    </a:lnB>
                    <a:solidFill>
                      <a:schemeClr val="bg2"/>
                    </a:solidFill>
                  </a:tcPr>
                </a:tc>
                <a:tc>
                  <a:txBody>
                    <a:bodyPr/>
                    <a:lstStyle/>
                    <a:p>
                      <a:pPr algn="r" fontAlgn="b"/>
                      <a:r>
                        <a:rPr lang="en-US" sz="1600" b="1" i="0" u="none" strike="noStrike" dirty="0">
                          <a:solidFill>
                            <a:srgbClr val="000000"/>
                          </a:solidFill>
                          <a:effectLst/>
                          <a:latin typeface="Calibri" panose="020F0502020204030204" pitchFamily="34" charset="0"/>
                        </a:rPr>
                        <a:t>263</a:t>
                      </a:r>
                    </a:p>
                  </a:txBody>
                  <a:tcPr marL="7620" marR="7620" marT="7620" marB="0" anchor="b">
                    <a:lnL>
                      <a:noFill/>
                    </a:lnL>
                    <a:lnR>
                      <a:noFill/>
                    </a:lnR>
                    <a:lnT>
                      <a:noFill/>
                    </a:lnT>
                    <a:lnB>
                      <a:noFill/>
                    </a:lnB>
                    <a:solidFill>
                      <a:schemeClr val="bg2"/>
                    </a:solidFill>
                  </a:tcPr>
                </a:tc>
                <a:extLst>
                  <a:ext uri="{0D108BD9-81ED-4DB2-BD59-A6C34878D82A}">
                    <a16:rowId xmlns:a16="http://schemas.microsoft.com/office/drawing/2014/main" val="2426535241"/>
                  </a:ext>
                </a:extLst>
              </a:tr>
              <a:tr h="182880">
                <a:tc>
                  <a:txBody>
                    <a:bodyPr/>
                    <a:lstStyle/>
                    <a:p>
                      <a:pPr algn="l" fontAlgn="b"/>
                      <a:r>
                        <a:rPr lang="en-US" sz="1600" b="1" i="0" u="none" strike="noStrike" dirty="0">
                          <a:solidFill>
                            <a:srgbClr val="000000"/>
                          </a:solidFill>
                          <a:effectLst/>
                          <a:latin typeface="Calibri" panose="020F0502020204030204" pitchFamily="34" charset="0"/>
                        </a:rPr>
                        <a:t>Mar</a:t>
                      </a:r>
                    </a:p>
                  </a:txBody>
                  <a:tcPr marR="7620" marT="7620" marB="0" anchor="b">
                    <a:lnL>
                      <a:noFill/>
                    </a:lnL>
                    <a:lnR>
                      <a:noFill/>
                    </a:lnR>
                    <a:lnT>
                      <a:noFill/>
                    </a:lnT>
                    <a:lnB>
                      <a:noFill/>
                    </a:lnB>
                  </a:tcPr>
                </a:tc>
                <a:tc>
                  <a:txBody>
                    <a:bodyPr/>
                    <a:lstStyle/>
                    <a:p>
                      <a:pPr algn="r" fontAlgn="b"/>
                      <a:r>
                        <a:rPr lang="en-US" sz="1600" b="1" i="0" u="none" strike="noStrike" dirty="0">
                          <a:solidFill>
                            <a:srgbClr val="000000"/>
                          </a:solidFill>
                          <a:effectLst/>
                          <a:latin typeface="Calibri" panose="020F0502020204030204" pitchFamily="34" charset="0"/>
                        </a:rPr>
                        <a:t>319</a:t>
                      </a:r>
                    </a:p>
                  </a:txBody>
                  <a:tcPr marL="7620" marR="7620" marT="7620" marB="0" anchor="b">
                    <a:lnL>
                      <a:noFill/>
                    </a:lnL>
                    <a:lnR>
                      <a:noFill/>
                    </a:lnR>
                    <a:lnT>
                      <a:noFill/>
                    </a:lnT>
                    <a:lnB>
                      <a:noFill/>
                    </a:lnB>
                  </a:tcPr>
                </a:tc>
                <a:extLst>
                  <a:ext uri="{0D108BD9-81ED-4DB2-BD59-A6C34878D82A}">
                    <a16:rowId xmlns:a16="http://schemas.microsoft.com/office/drawing/2014/main" val="3633833571"/>
                  </a:ext>
                </a:extLst>
              </a:tr>
              <a:tr h="182880">
                <a:tc>
                  <a:txBody>
                    <a:bodyPr/>
                    <a:lstStyle/>
                    <a:p>
                      <a:pPr algn="l" fontAlgn="b"/>
                      <a:r>
                        <a:rPr lang="en-US" sz="1600" b="1" i="0" u="none" strike="noStrike" dirty="0">
                          <a:solidFill>
                            <a:srgbClr val="000000"/>
                          </a:solidFill>
                          <a:effectLst/>
                          <a:latin typeface="Calibri" panose="020F0502020204030204" pitchFamily="34" charset="0"/>
                        </a:rPr>
                        <a:t>Apr</a:t>
                      </a:r>
                    </a:p>
                  </a:txBody>
                  <a:tcPr marR="7620" marT="7620" marB="0" anchor="b">
                    <a:lnL>
                      <a:noFill/>
                    </a:lnL>
                    <a:lnR>
                      <a:noFill/>
                    </a:lnR>
                    <a:lnT>
                      <a:noFill/>
                    </a:lnT>
                    <a:lnB>
                      <a:noFill/>
                    </a:lnB>
                    <a:solidFill>
                      <a:schemeClr val="bg2"/>
                    </a:solidFill>
                  </a:tcPr>
                </a:tc>
                <a:tc>
                  <a:txBody>
                    <a:bodyPr/>
                    <a:lstStyle/>
                    <a:p>
                      <a:pPr algn="r" fontAlgn="b"/>
                      <a:r>
                        <a:rPr lang="en-US" sz="1600" b="1" i="0" u="none" strike="noStrike" dirty="0">
                          <a:solidFill>
                            <a:srgbClr val="000000"/>
                          </a:solidFill>
                          <a:effectLst/>
                          <a:latin typeface="Calibri" panose="020F0502020204030204" pitchFamily="34" charset="0"/>
                        </a:rPr>
                        <a:t>345</a:t>
                      </a:r>
                    </a:p>
                  </a:txBody>
                  <a:tcPr marL="7620" marR="7620" marT="7620" marB="0" anchor="b">
                    <a:lnL>
                      <a:noFill/>
                    </a:lnL>
                    <a:lnR>
                      <a:noFill/>
                    </a:lnR>
                    <a:lnT>
                      <a:noFill/>
                    </a:lnT>
                    <a:lnB>
                      <a:noFill/>
                    </a:lnB>
                    <a:solidFill>
                      <a:schemeClr val="bg2"/>
                    </a:solidFill>
                  </a:tcPr>
                </a:tc>
                <a:extLst>
                  <a:ext uri="{0D108BD9-81ED-4DB2-BD59-A6C34878D82A}">
                    <a16:rowId xmlns:a16="http://schemas.microsoft.com/office/drawing/2014/main" val="1103673040"/>
                  </a:ext>
                </a:extLst>
              </a:tr>
              <a:tr h="182880">
                <a:tc>
                  <a:txBody>
                    <a:bodyPr/>
                    <a:lstStyle/>
                    <a:p>
                      <a:pPr algn="l" fontAlgn="b"/>
                      <a:r>
                        <a:rPr lang="en-US" sz="1600" b="1" i="0" u="none" strike="noStrike" dirty="0">
                          <a:solidFill>
                            <a:srgbClr val="000000"/>
                          </a:solidFill>
                          <a:effectLst/>
                          <a:latin typeface="Calibri" panose="020F0502020204030204" pitchFamily="34" charset="0"/>
                        </a:rPr>
                        <a:t>May</a:t>
                      </a:r>
                    </a:p>
                  </a:txBody>
                  <a:tcPr marR="7620" marT="7620" marB="0" anchor="b">
                    <a:lnL>
                      <a:noFill/>
                    </a:lnL>
                    <a:lnR>
                      <a:noFill/>
                    </a:lnR>
                    <a:lnT>
                      <a:noFill/>
                    </a:lnT>
                    <a:lnB>
                      <a:noFill/>
                    </a:lnB>
                  </a:tcPr>
                </a:tc>
                <a:tc>
                  <a:txBody>
                    <a:bodyPr/>
                    <a:lstStyle/>
                    <a:p>
                      <a:pPr algn="r" fontAlgn="b"/>
                      <a:r>
                        <a:rPr lang="en-US" sz="1600" b="1" i="0" u="none" strike="noStrike" dirty="0">
                          <a:solidFill>
                            <a:srgbClr val="000000"/>
                          </a:solidFill>
                          <a:effectLst/>
                          <a:latin typeface="Calibri" panose="020F0502020204030204" pitchFamily="34" charset="0"/>
                        </a:rPr>
                        <a:t>319</a:t>
                      </a:r>
                    </a:p>
                  </a:txBody>
                  <a:tcPr marL="7620" marR="7620" marT="7620" marB="0" anchor="b">
                    <a:lnL>
                      <a:noFill/>
                    </a:lnL>
                    <a:lnR>
                      <a:noFill/>
                    </a:lnR>
                    <a:lnT>
                      <a:noFill/>
                    </a:lnT>
                    <a:lnB>
                      <a:noFill/>
                    </a:lnB>
                  </a:tcPr>
                </a:tc>
                <a:extLst>
                  <a:ext uri="{0D108BD9-81ED-4DB2-BD59-A6C34878D82A}">
                    <a16:rowId xmlns:a16="http://schemas.microsoft.com/office/drawing/2014/main" val="2549190574"/>
                  </a:ext>
                </a:extLst>
              </a:tr>
              <a:tr h="182880">
                <a:tc>
                  <a:txBody>
                    <a:bodyPr/>
                    <a:lstStyle/>
                    <a:p>
                      <a:pPr algn="l" fontAlgn="b"/>
                      <a:r>
                        <a:rPr lang="en-US" sz="1600" b="1" i="0" u="none" strike="noStrike" dirty="0">
                          <a:solidFill>
                            <a:srgbClr val="000000"/>
                          </a:solidFill>
                          <a:effectLst/>
                          <a:latin typeface="Calibri" panose="020F0502020204030204" pitchFamily="34" charset="0"/>
                        </a:rPr>
                        <a:t>Jun</a:t>
                      </a:r>
                    </a:p>
                  </a:txBody>
                  <a:tcPr marR="7620" marT="7620" marB="0" anchor="b">
                    <a:lnL>
                      <a:noFill/>
                    </a:lnL>
                    <a:lnR>
                      <a:noFill/>
                    </a:lnR>
                    <a:lnT>
                      <a:noFill/>
                    </a:lnT>
                    <a:lnB>
                      <a:noFill/>
                    </a:lnB>
                    <a:solidFill>
                      <a:schemeClr val="bg2"/>
                    </a:solidFill>
                  </a:tcPr>
                </a:tc>
                <a:tc>
                  <a:txBody>
                    <a:bodyPr/>
                    <a:lstStyle/>
                    <a:p>
                      <a:pPr algn="r" fontAlgn="b"/>
                      <a:r>
                        <a:rPr lang="en-US" sz="1600" b="1" i="0" u="none" strike="noStrike" dirty="0">
                          <a:solidFill>
                            <a:srgbClr val="000000"/>
                          </a:solidFill>
                          <a:effectLst/>
                          <a:latin typeface="Calibri" panose="020F0502020204030204" pitchFamily="34" charset="0"/>
                        </a:rPr>
                        <a:t>652</a:t>
                      </a:r>
                    </a:p>
                  </a:txBody>
                  <a:tcPr marL="7620" marR="7620" marT="7620" marB="0" anchor="b">
                    <a:lnL>
                      <a:noFill/>
                    </a:lnL>
                    <a:lnR>
                      <a:noFill/>
                    </a:lnR>
                    <a:lnT>
                      <a:noFill/>
                    </a:lnT>
                    <a:lnB>
                      <a:noFill/>
                    </a:lnB>
                    <a:solidFill>
                      <a:schemeClr val="bg2"/>
                    </a:solidFill>
                  </a:tcPr>
                </a:tc>
                <a:extLst>
                  <a:ext uri="{0D108BD9-81ED-4DB2-BD59-A6C34878D82A}">
                    <a16:rowId xmlns:a16="http://schemas.microsoft.com/office/drawing/2014/main" val="1967899567"/>
                  </a:ext>
                </a:extLst>
              </a:tr>
              <a:tr h="182880">
                <a:tc>
                  <a:txBody>
                    <a:bodyPr/>
                    <a:lstStyle/>
                    <a:p>
                      <a:pPr algn="l" fontAlgn="b"/>
                      <a:r>
                        <a:rPr lang="en-US" sz="1600" b="1" i="0" u="none" strike="noStrike" dirty="0">
                          <a:solidFill>
                            <a:srgbClr val="000000"/>
                          </a:solidFill>
                          <a:effectLst/>
                          <a:latin typeface="Calibri" panose="020F0502020204030204" pitchFamily="34" charset="0"/>
                        </a:rPr>
                        <a:t>Jul</a:t>
                      </a:r>
                    </a:p>
                  </a:txBody>
                  <a:tcPr marR="7620" marT="7620" marB="0" anchor="b">
                    <a:lnL>
                      <a:noFill/>
                    </a:lnL>
                    <a:lnR>
                      <a:noFill/>
                    </a:lnR>
                    <a:lnT>
                      <a:noFill/>
                    </a:lnT>
                    <a:lnB>
                      <a:noFill/>
                    </a:lnB>
                  </a:tcPr>
                </a:tc>
                <a:tc>
                  <a:txBody>
                    <a:bodyPr/>
                    <a:lstStyle/>
                    <a:p>
                      <a:pPr algn="r" fontAlgn="b"/>
                      <a:r>
                        <a:rPr lang="en-US" sz="1600" b="1" i="0" u="none" strike="noStrike" dirty="0">
                          <a:solidFill>
                            <a:srgbClr val="000000"/>
                          </a:solidFill>
                          <a:effectLst/>
                          <a:latin typeface="Calibri" panose="020F0502020204030204" pitchFamily="34" charset="0"/>
                        </a:rPr>
                        <a:t>460</a:t>
                      </a:r>
                    </a:p>
                  </a:txBody>
                  <a:tcPr marL="7620" marR="7620" marT="7620" marB="0" anchor="b">
                    <a:lnL>
                      <a:noFill/>
                    </a:lnL>
                    <a:lnR>
                      <a:noFill/>
                    </a:lnR>
                    <a:lnT>
                      <a:noFill/>
                    </a:lnT>
                    <a:lnB>
                      <a:noFill/>
                    </a:lnB>
                  </a:tcPr>
                </a:tc>
                <a:extLst>
                  <a:ext uri="{0D108BD9-81ED-4DB2-BD59-A6C34878D82A}">
                    <a16:rowId xmlns:a16="http://schemas.microsoft.com/office/drawing/2014/main" val="423224266"/>
                  </a:ext>
                </a:extLst>
              </a:tr>
              <a:tr h="182880">
                <a:tc>
                  <a:txBody>
                    <a:bodyPr/>
                    <a:lstStyle/>
                    <a:p>
                      <a:pPr algn="l" fontAlgn="b"/>
                      <a:r>
                        <a:rPr lang="en-US" sz="1600" b="1" i="0" u="none" strike="noStrike" dirty="0">
                          <a:solidFill>
                            <a:srgbClr val="000000"/>
                          </a:solidFill>
                          <a:effectLst/>
                          <a:latin typeface="Calibri" panose="020F0502020204030204" pitchFamily="34" charset="0"/>
                        </a:rPr>
                        <a:t>Aug</a:t>
                      </a:r>
                    </a:p>
                  </a:txBody>
                  <a:tcPr marR="7620" marT="7620" marB="0" anchor="b">
                    <a:lnL>
                      <a:noFill/>
                    </a:lnL>
                    <a:lnR>
                      <a:noFill/>
                    </a:lnR>
                    <a:lnT>
                      <a:noFill/>
                    </a:lnT>
                    <a:lnB>
                      <a:noFill/>
                    </a:lnB>
                    <a:solidFill>
                      <a:schemeClr val="bg2"/>
                    </a:solidFill>
                  </a:tcPr>
                </a:tc>
                <a:tc>
                  <a:txBody>
                    <a:bodyPr/>
                    <a:lstStyle/>
                    <a:p>
                      <a:pPr algn="r" fontAlgn="b"/>
                      <a:r>
                        <a:rPr lang="en-US" sz="1600" b="1" i="0" u="none" strike="noStrike" dirty="0">
                          <a:solidFill>
                            <a:srgbClr val="000000"/>
                          </a:solidFill>
                          <a:effectLst/>
                          <a:latin typeface="Calibri" panose="020F0502020204030204" pitchFamily="34" charset="0"/>
                        </a:rPr>
                        <a:t>452</a:t>
                      </a:r>
                    </a:p>
                  </a:txBody>
                  <a:tcPr marL="7620" marR="7620" marT="7620" marB="0" anchor="b">
                    <a:lnL>
                      <a:noFill/>
                    </a:lnL>
                    <a:lnR>
                      <a:noFill/>
                    </a:lnR>
                    <a:lnT>
                      <a:noFill/>
                    </a:lnT>
                    <a:lnB>
                      <a:noFill/>
                    </a:lnB>
                    <a:solidFill>
                      <a:schemeClr val="bg2"/>
                    </a:solidFill>
                  </a:tcPr>
                </a:tc>
                <a:extLst>
                  <a:ext uri="{0D108BD9-81ED-4DB2-BD59-A6C34878D82A}">
                    <a16:rowId xmlns:a16="http://schemas.microsoft.com/office/drawing/2014/main" val="3701000226"/>
                  </a:ext>
                </a:extLst>
              </a:tr>
              <a:tr h="182880">
                <a:tc>
                  <a:txBody>
                    <a:bodyPr/>
                    <a:lstStyle/>
                    <a:p>
                      <a:pPr algn="l" fontAlgn="b"/>
                      <a:r>
                        <a:rPr lang="en-US" sz="1600" b="1" i="0" u="none" strike="noStrike" dirty="0">
                          <a:solidFill>
                            <a:srgbClr val="000000"/>
                          </a:solidFill>
                          <a:effectLst/>
                          <a:latin typeface="Calibri" panose="020F0502020204030204" pitchFamily="34" charset="0"/>
                        </a:rPr>
                        <a:t>Sep</a:t>
                      </a:r>
                    </a:p>
                  </a:txBody>
                  <a:tcPr marR="7620" marT="7620" marB="0" anchor="b">
                    <a:lnL>
                      <a:noFill/>
                    </a:lnL>
                    <a:lnR>
                      <a:noFill/>
                    </a:lnR>
                    <a:lnT>
                      <a:noFill/>
                    </a:lnT>
                    <a:lnB>
                      <a:noFill/>
                    </a:lnB>
                  </a:tcPr>
                </a:tc>
                <a:tc>
                  <a:txBody>
                    <a:bodyPr/>
                    <a:lstStyle/>
                    <a:p>
                      <a:pPr algn="r" fontAlgn="b"/>
                      <a:r>
                        <a:rPr lang="en-US" sz="1600" b="1" i="0" u="none" strike="noStrike" dirty="0">
                          <a:solidFill>
                            <a:srgbClr val="000000"/>
                          </a:solidFill>
                          <a:effectLst/>
                          <a:latin typeface="Calibri" panose="020F0502020204030204" pitchFamily="34" charset="0"/>
                        </a:rPr>
                        <a:t>407</a:t>
                      </a:r>
                    </a:p>
                  </a:txBody>
                  <a:tcPr marL="7620" marR="7620" marT="7620" marB="0" anchor="b">
                    <a:lnL>
                      <a:noFill/>
                    </a:lnL>
                    <a:lnR>
                      <a:noFill/>
                    </a:lnR>
                    <a:lnT>
                      <a:noFill/>
                    </a:lnT>
                    <a:lnB>
                      <a:noFill/>
                    </a:lnB>
                  </a:tcPr>
                </a:tc>
                <a:extLst>
                  <a:ext uri="{0D108BD9-81ED-4DB2-BD59-A6C34878D82A}">
                    <a16:rowId xmlns:a16="http://schemas.microsoft.com/office/drawing/2014/main" val="582949567"/>
                  </a:ext>
                </a:extLst>
              </a:tr>
              <a:tr h="182880">
                <a:tc>
                  <a:txBody>
                    <a:bodyPr/>
                    <a:lstStyle/>
                    <a:p>
                      <a:pPr algn="l" fontAlgn="b"/>
                      <a:r>
                        <a:rPr lang="en-US" sz="1600" b="1" i="0" u="none" strike="noStrike" dirty="0">
                          <a:solidFill>
                            <a:srgbClr val="000000"/>
                          </a:solidFill>
                          <a:effectLst/>
                          <a:latin typeface="Calibri" panose="020F0502020204030204" pitchFamily="34" charset="0"/>
                        </a:rPr>
                        <a:t>Oct</a:t>
                      </a:r>
                    </a:p>
                  </a:txBody>
                  <a:tcPr marR="7620" marT="7620" marB="0" anchor="b">
                    <a:lnL>
                      <a:noFill/>
                    </a:lnL>
                    <a:lnR>
                      <a:noFill/>
                    </a:lnR>
                    <a:lnT>
                      <a:noFill/>
                    </a:lnT>
                    <a:lnB>
                      <a:noFill/>
                    </a:lnB>
                    <a:solidFill>
                      <a:schemeClr val="bg2"/>
                    </a:solidFill>
                  </a:tcPr>
                </a:tc>
                <a:tc>
                  <a:txBody>
                    <a:bodyPr/>
                    <a:lstStyle/>
                    <a:p>
                      <a:pPr algn="r" fontAlgn="b"/>
                      <a:r>
                        <a:rPr lang="en-US" sz="1600" b="1" i="0" u="none" strike="noStrike" dirty="0">
                          <a:solidFill>
                            <a:srgbClr val="000000"/>
                          </a:solidFill>
                          <a:effectLst/>
                          <a:latin typeface="Calibri" panose="020F0502020204030204" pitchFamily="34" charset="0"/>
                        </a:rPr>
                        <a:t>310</a:t>
                      </a:r>
                    </a:p>
                  </a:txBody>
                  <a:tcPr marL="7620" marR="7620" marT="7620" marB="0" anchor="b">
                    <a:lnL>
                      <a:noFill/>
                    </a:lnL>
                    <a:lnR>
                      <a:noFill/>
                    </a:lnR>
                    <a:lnT>
                      <a:noFill/>
                    </a:lnT>
                    <a:lnB>
                      <a:noFill/>
                    </a:lnB>
                    <a:solidFill>
                      <a:schemeClr val="bg2"/>
                    </a:solidFill>
                  </a:tcPr>
                </a:tc>
                <a:extLst>
                  <a:ext uri="{0D108BD9-81ED-4DB2-BD59-A6C34878D82A}">
                    <a16:rowId xmlns:a16="http://schemas.microsoft.com/office/drawing/2014/main" val="806470672"/>
                  </a:ext>
                </a:extLst>
              </a:tr>
              <a:tr h="182880">
                <a:tc>
                  <a:txBody>
                    <a:bodyPr/>
                    <a:lstStyle/>
                    <a:p>
                      <a:pPr algn="l" fontAlgn="b"/>
                      <a:r>
                        <a:rPr lang="en-US" sz="1600" b="1" i="0" u="none" strike="noStrike" dirty="0">
                          <a:solidFill>
                            <a:srgbClr val="000000"/>
                          </a:solidFill>
                          <a:effectLst/>
                          <a:latin typeface="Calibri" panose="020F0502020204030204" pitchFamily="34" charset="0"/>
                        </a:rPr>
                        <a:t>Nov</a:t>
                      </a:r>
                    </a:p>
                  </a:txBody>
                  <a:tcPr marR="7620" marT="7620" marB="0" anchor="b">
                    <a:lnL>
                      <a:noFill/>
                    </a:lnL>
                    <a:lnR>
                      <a:noFill/>
                    </a:lnR>
                    <a:lnT>
                      <a:noFill/>
                    </a:lnT>
                    <a:lnB>
                      <a:noFill/>
                    </a:lnB>
                  </a:tcPr>
                </a:tc>
                <a:tc>
                  <a:txBody>
                    <a:bodyPr/>
                    <a:lstStyle/>
                    <a:p>
                      <a:pPr algn="r" fontAlgn="b"/>
                      <a:r>
                        <a:rPr lang="en-US" sz="1600" b="1" i="0" u="none" strike="noStrike" dirty="0">
                          <a:solidFill>
                            <a:srgbClr val="000000"/>
                          </a:solidFill>
                          <a:effectLst/>
                          <a:latin typeface="Calibri" panose="020F0502020204030204" pitchFamily="34" charset="0"/>
                        </a:rPr>
                        <a:t>373</a:t>
                      </a:r>
                    </a:p>
                  </a:txBody>
                  <a:tcPr marL="7620" marR="7620" marT="7620" marB="0" anchor="b">
                    <a:lnL>
                      <a:noFill/>
                    </a:lnL>
                    <a:lnR>
                      <a:noFill/>
                    </a:lnR>
                    <a:lnT>
                      <a:noFill/>
                    </a:lnT>
                    <a:lnB>
                      <a:noFill/>
                    </a:lnB>
                  </a:tcPr>
                </a:tc>
                <a:extLst>
                  <a:ext uri="{0D108BD9-81ED-4DB2-BD59-A6C34878D82A}">
                    <a16:rowId xmlns:a16="http://schemas.microsoft.com/office/drawing/2014/main" val="1412457519"/>
                  </a:ext>
                </a:extLst>
              </a:tr>
              <a:tr h="182880">
                <a:tc>
                  <a:txBody>
                    <a:bodyPr/>
                    <a:lstStyle/>
                    <a:p>
                      <a:pPr algn="l" fontAlgn="b"/>
                      <a:r>
                        <a:rPr lang="en-US" sz="1600" b="1" i="0" u="none" strike="noStrike" dirty="0">
                          <a:solidFill>
                            <a:srgbClr val="000000"/>
                          </a:solidFill>
                          <a:effectLst/>
                          <a:latin typeface="Calibri" panose="020F0502020204030204" pitchFamily="34" charset="0"/>
                        </a:rPr>
                        <a:t>Dec</a:t>
                      </a:r>
                    </a:p>
                  </a:txBody>
                  <a:tcPr marR="7620" marT="7620" marB="0" anchor="b">
                    <a:lnL>
                      <a:noFill/>
                    </a:lnL>
                    <a:lnR>
                      <a:noFill/>
                    </a:lnR>
                    <a:lnT>
                      <a:noFill/>
                    </a:lnT>
                    <a:lnB>
                      <a:noFill/>
                    </a:lnB>
                    <a:solidFill>
                      <a:schemeClr val="bg2"/>
                    </a:solidFill>
                  </a:tcPr>
                </a:tc>
                <a:tc>
                  <a:txBody>
                    <a:bodyPr/>
                    <a:lstStyle/>
                    <a:p>
                      <a:pPr algn="r" fontAlgn="b"/>
                      <a:r>
                        <a:rPr lang="en-US" sz="1600" b="1" i="0" u="none" strike="noStrike" dirty="0">
                          <a:solidFill>
                            <a:srgbClr val="000000"/>
                          </a:solidFill>
                          <a:effectLst/>
                          <a:latin typeface="Calibri" panose="020F0502020204030204" pitchFamily="34" charset="0"/>
                        </a:rPr>
                        <a:t>434</a:t>
                      </a:r>
                    </a:p>
                  </a:txBody>
                  <a:tcPr marL="7620" marR="7620" marT="7620" marB="0" anchor="b">
                    <a:lnL>
                      <a:noFill/>
                    </a:lnL>
                    <a:lnR>
                      <a:noFill/>
                    </a:lnR>
                    <a:lnT>
                      <a:noFill/>
                    </a:lnT>
                    <a:lnB>
                      <a:noFill/>
                    </a:lnB>
                    <a:solidFill>
                      <a:schemeClr val="bg2"/>
                    </a:solidFill>
                  </a:tcPr>
                </a:tc>
                <a:extLst>
                  <a:ext uri="{0D108BD9-81ED-4DB2-BD59-A6C34878D82A}">
                    <a16:rowId xmlns:a16="http://schemas.microsoft.com/office/drawing/2014/main" val="4273167153"/>
                  </a:ext>
                </a:extLst>
              </a:tr>
              <a:tr h="182880">
                <a:tc>
                  <a:txBody>
                    <a:bodyPr/>
                    <a:lstStyle/>
                    <a:p>
                      <a:pPr algn="l" fontAlgn="b"/>
                      <a:r>
                        <a:rPr lang="en-US" sz="1600" b="1" i="0" u="none" strike="noStrike" dirty="0">
                          <a:solidFill>
                            <a:schemeClr val="accent1"/>
                          </a:solidFill>
                          <a:effectLst/>
                          <a:latin typeface="Calibri" panose="020F0502020204030204" pitchFamily="34" charset="0"/>
                        </a:rPr>
                        <a:t>Total Logins</a:t>
                      </a:r>
                    </a:p>
                  </a:txBody>
                  <a:tcPr marR="7620" marT="7620" marB="0" anchor="b">
                    <a:lnL>
                      <a:noFill/>
                    </a:lnL>
                    <a:lnR>
                      <a:noFill/>
                    </a:lnR>
                    <a:lnT>
                      <a:noFill/>
                    </a:lnT>
                    <a:lnB>
                      <a:noFill/>
                    </a:lnB>
                  </a:tcPr>
                </a:tc>
                <a:tc>
                  <a:txBody>
                    <a:bodyPr/>
                    <a:lstStyle/>
                    <a:p>
                      <a:pPr algn="r" fontAlgn="b"/>
                      <a:r>
                        <a:rPr lang="en-US" sz="1600" b="1" i="0" u="none" strike="noStrike" dirty="0">
                          <a:solidFill>
                            <a:schemeClr val="accent1"/>
                          </a:solidFill>
                          <a:effectLst/>
                          <a:latin typeface="Calibri" panose="020F0502020204030204" pitchFamily="34" charset="0"/>
                        </a:rPr>
                        <a:t>4334</a:t>
                      </a:r>
                    </a:p>
                  </a:txBody>
                  <a:tcPr marL="7620" marR="7620" marT="7620" marB="0" anchor="b">
                    <a:lnL>
                      <a:noFill/>
                    </a:lnL>
                    <a:lnR>
                      <a:noFill/>
                    </a:lnR>
                    <a:lnT>
                      <a:noFill/>
                    </a:lnT>
                    <a:lnB>
                      <a:noFill/>
                    </a:lnB>
                  </a:tcPr>
                </a:tc>
                <a:extLst>
                  <a:ext uri="{0D108BD9-81ED-4DB2-BD59-A6C34878D82A}">
                    <a16:rowId xmlns:a16="http://schemas.microsoft.com/office/drawing/2014/main" val="2298219974"/>
                  </a:ext>
                </a:extLst>
              </a:tr>
            </a:tbl>
          </a:graphicData>
        </a:graphic>
      </p:graphicFrame>
      <p:graphicFrame>
        <p:nvGraphicFramePr>
          <p:cNvPr id="12" name="Table 11">
            <a:extLst>
              <a:ext uri="{FF2B5EF4-FFF2-40B4-BE49-F238E27FC236}">
                <a16:creationId xmlns:a16="http://schemas.microsoft.com/office/drawing/2014/main" id="{B4D0CBD2-1E53-4627-BECC-1857FF5CDE70}"/>
              </a:ext>
            </a:extLst>
          </p:cNvPr>
          <p:cNvGraphicFramePr>
            <a:graphicFrameLocks noGrp="1"/>
          </p:cNvGraphicFramePr>
          <p:nvPr>
            <p:extLst>
              <p:ext uri="{D42A27DB-BD31-4B8C-83A1-F6EECF244321}">
                <p14:modId xmlns:p14="http://schemas.microsoft.com/office/powerpoint/2010/main" val="1660392788"/>
              </p:ext>
            </p:extLst>
          </p:nvPr>
        </p:nvGraphicFramePr>
        <p:xfrm>
          <a:off x="3744823" y="1601413"/>
          <a:ext cx="2351177" cy="3268980"/>
        </p:xfrm>
        <a:graphic>
          <a:graphicData uri="http://schemas.openxmlformats.org/drawingml/2006/table">
            <a:tbl>
              <a:tblPr/>
              <a:tblGrid>
                <a:gridCol w="1679232">
                  <a:extLst>
                    <a:ext uri="{9D8B030D-6E8A-4147-A177-3AD203B41FA5}">
                      <a16:colId xmlns:a16="http://schemas.microsoft.com/office/drawing/2014/main" val="2125985546"/>
                    </a:ext>
                  </a:extLst>
                </a:gridCol>
                <a:gridCol w="671945">
                  <a:extLst>
                    <a:ext uri="{9D8B030D-6E8A-4147-A177-3AD203B41FA5}">
                      <a16:colId xmlns:a16="http://schemas.microsoft.com/office/drawing/2014/main" val="1386017207"/>
                    </a:ext>
                  </a:extLst>
                </a:gridCol>
              </a:tblGrid>
              <a:tr h="182880">
                <a:tc>
                  <a:txBody>
                    <a:bodyPr/>
                    <a:lstStyle/>
                    <a:p>
                      <a:pPr algn="l" fontAlgn="b"/>
                      <a:r>
                        <a:rPr lang="en-US" sz="1600" b="1" i="0" u="none" strike="noStrike" dirty="0">
                          <a:solidFill>
                            <a:schemeClr val="accent1"/>
                          </a:solidFill>
                          <a:effectLst/>
                          <a:latin typeface="Calibri" panose="020F0502020204030204" pitchFamily="34" charset="0"/>
                        </a:rPr>
                        <a:t>Download</a:t>
                      </a:r>
                    </a:p>
                  </a:txBody>
                  <a:tcPr marL="7620" marR="7620" marT="7620" marB="0" anchor="b">
                    <a:lnL>
                      <a:noFill/>
                    </a:lnL>
                    <a:lnR>
                      <a:noFill/>
                    </a:lnR>
                    <a:lnT>
                      <a:noFill/>
                    </a:lnT>
                    <a:lnB w="6350" cap="flat" cmpd="sng" algn="ctr">
                      <a:solidFill>
                        <a:srgbClr val="8EA9DB"/>
                      </a:solidFill>
                      <a:prstDash val="solid"/>
                      <a:round/>
                      <a:headEnd type="none" w="med" len="med"/>
                      <a:tailEnd type="none" w="med" len="med"/>
                    </a:lnB>
                  </a:tcPr>
                </a:tc>
                <a:tc>
                  <a:txBody>
                    <a:bodyPr/>
                    <a:lstStyle/>
                    <a:p>
                      <a:pPr algn="r" fontAlgn="b"/>
                      <a:endParaRPr lang="en-US" sz="1600" b="1"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8EA9DB"/>
                      </a:solidFill>
                      <a:prstDash val="solid"/>
                      <a:round/>
                      <a:headEnd type="none" w="med" len="med"/>
                      <a:tailEnd type="none" w="med" len="med"/>
                    </a:lnB>
                  </a:tcPr>
                </a:tc>
                <a:extLst>
                  <a:ext uri="{0D108BD9-81ED-4DB2-BD59-A6C34878D82A}">
                    <a16:rowId xmlns:a16="http://schemas.microsoft.com/office/drawing/2014/main" val="2254782385"/>
                  </a:ext>
                </a:extLst>
              </a:tr>
              <a:tr h="182880">
                <a:tc>
                  <a:txBody>
                    <a:bodyPr/>
                    <a:lstStyle/>
                    <a:p>
                      <a:pPr algn="l" fontAlgn="b"/>
                      <a:r>
                        <a:rPr lang="en-US" sz="1600" b="1" i="0" u="none" strike="noStrike" dirty="0">
                          <a:solidFill>
                            <a:srgbClr val="000000"/>
                          </a:solidFill>
                          <a:effectLst/>
                          <a:latin typeface="Calibri" panose="020F0502020204030204" pitchFamily="34" charset="0"/>
                        </a:rPr>
                        <a:t>Feb</a:t>
                      </a:r>
                    </a:p>
                  </a:txBody>
                  <a:tcPr marR="7620" marT="7620" marB="0" anchor="b">
                    <a:lnL>
                      <a:noFill/>
                    </a:lnL>
                    <a:lnR>
                      <a:noFill/>
                    </a:lnR>
                    <a:lnT w="6350" cap="flat" cmpd="sng" algn="ctr">
                      <a:solidFill>
                        <a:srgbClr val="8EA9DB"/>
                      </a:solidFill>
                      <a:prstDash val="solid"/>
                      <a:round/>
                      <a:headEnd type="none" w="med" len="med"/>
                      <a:tailEnd type="none" w="med" len="med"/>
                    </a:lnT>
                    <a:lnB>
                      <a:noFill/>
                    </a:lnB>
                    <a:solidFill>
                      <a:schemeClr val="bg2"/>
                    </a:solidFill>
                  </a:tcPr>
                </a:tc>
                <a:tc>
                  <a:txBody>
                    <a:bodyPr/>
                    <a:lstStyle/>
                    <a:p>
                      <a:pPr algn="r" fontAlgn="b"/>
                      <a:r>
                        <a:rPr lang="en-US" sz="1600" b="1" i="0" u="none" strike="noStrike" dirty="0">
                          <a:solidFill>
                            <a:srgbClr val="000000"/>
                          </a:solidFill>
                          <a:effectLst/>
                          <a:latin typeface="Calibri" panose="020F0502020204030204" pitchFamily="34" charset="0"/>
                        </a:rPr>
                        <a:t>129</a:t>
                      </a:r>
                    </a:p>
                  </a:txBody>
                  <a:tcPr marL="7620" marR="7620" marT="7620" marB="0" anchor="b">
                    <a:lnL>
                      <a:noFill/>
                    </a:lnL>
                    <a:lnR>
                      <a:noFill/>
                    </a:lnR>
                    <a:lnT w="6350" cap="flat" cmpd="sng" algn="ctr">
                      <a:solidFill>
                        <a:srgbClr val="8EA9DB"/>
                      </a:solidFill>
                      <a:prstDash val="solid"/>
                      <a:round/>
                      <a:headEnd type="none" w="med" len="med"/>
                      <a:tailEnd type="none" w="med" len="med"/>
                    </a:lnT>
                    <a:lnB>
                      <a:noFill/>
                    </a:lnB>
                    <a:solidFill>
                      <a:schemeClr val="bg2"/>
                    </a:solidFill>
                  </a:tcPr>
                </a:tc>
                <a:extLst>
                  <a:ext uri="{0D108BD9-81ED-4DB2-BD59-A6C34878D82A}">
                    <a16:rowId xmlns:a16="http://schemas.microsoft.com/office/drawing/2014/main" val="696509469"/>
                  </a:ext>
                </a:extLst>
              </a:tr>
              <a:tr h="182880">
                <a:tc>
                  <a:txBody>
                    <a:bodyPr/>
                    <a:lstStyle/>
                    <a:p>
                      <a:pPr algn="l" fontAlgn="b"/>
                      <a:r>
                        <a:rPr lang="en-US" sz="1600" b="1" i="0" u="none" strike="noStrike">
                          <a:solidFill>
                            <a:srgbClr val="000000"/>
                          </a:solidFill>
                          <a:effectLst/>
                          <a:latin typeface="Calibri" panose="020F0502020204030204" pitchFamily="34" charset="0"/>
                        </a:rPr>
                        <a:t>Mar</a:t>
                      </a:r>
                    </a:p>
                  </a:txBody>
                  <a:tcPr marR="7620" marT="7620" marB="0" anchor="b">
                    <a:lnL>
                      <a:noFill/>
                    </a:lnL>
                    <a:lnR>
                      <a:noFill/>
                    </a:lnR>
                    <a:lnT>
                      <a:noFill/>
                    </a:lnT>
                    <a:lnB>
                      <a:noFill/>
                    </a:lnB>
                  </a:tcPr>
                </a:tc>
                <a:tc>
                  <a:txBody>
                    <a:bodyPr/>
                    <a:lstStyle/>
                    <a:p>
                      <a:pPr algn="r" fontAlgn="b"/>
                      <a:r>
                        <a:rPr lang="en-US" sz="1600" b="1" i="0" u="none" strike="noStrike">
                          <a:solidFill>
                            <a:srgbClr val="000000"/>
                          </a:solidFill>
                          <a:effectLst/>
                          <a:latin typeface="Calibri" panose="020F0502020204030204" pitchFamily="34" charset="0"/>
                        </a:rPr>
                        <a:t>176</a:t>
                      </a:r>
                    </a:p>
                  </a:txBody>
                  <a:tcPr marL="7620" marR="7620" marT="7620" marB="0" anchor="b">
                    <a:lnL>
                      <a:noFill/>
                    </a:lnL>
                    <a:lnR>
                      <a:noFill/>
                    </a:lnR>
                    <a:lnT>
                      <a:noFill/>
                    </a:lnT>
                    <a:lnB>
                      <a:noFill/>
                    </a:lnB>
                  </a:tcPr>
                </a:tc>
                <a:extLst>
                  <a:ext uri="{0D108BD9-81ED-4DB2-BD59-A6C34878D82A}">
                    <a16:rowId xmlns:a16="http://schemas.microsoft.com/office/drawing/2014/main" val="1554078962"/>
                  </a:ext>
                </a:extLst>
              </a:tr>
              <a:tr h="182880">
                <a:tc>
                  <a:txBody>
                    <a:bodyPr/>
                    <a:lstStyle/>
                    <a:p>
                      <a:pPr algn="l" fontAlgn="b"/>
                      <a:r>
                        <a:rPr lang="en-US" sz="1600" b="1" i="0" u="none" strike="noStrike" dirty="0">
                          <a:solidFill>
                            <a:srgbClr val="000000"/>
                          </a:solidFill>
                          <a:effectLst/>
                          <a:latin typeface="Calibri" panose="020F0502020204030204" pitchFamily="34" charset="0"/>
                        </a:rPr>
                        <a:t>Apr</a:t>
                      </a:r>
                    </a:p>
                  </a:txBody>
                  <a:tcPr marR="7620" marT="7620" marB="0" anchor="b">
                    <a:lnL>
                      <a:noFill/>
                    </a:lnL>
                    <a:lnR>
                      <a:noFill/>
                    </a:lnR>
                    <a:lnT>
                      <a:noFill/>
                    </a:lnT>
                    <a:lnB>
                      <a:noFill/>
                    </a:lnB>
                    <a:solidFill>
                      <a:schemeClr val="bg2"/>
                    </a:solidFill>
                  </a:tcPr>
                </a:tc>
                <a:tc>
                  <a:txBody>
                    <a:bodyPr/>
                    <a:lstStyle/>
                    <a:p>
                      <a:pPr algn="r" fontAlgn="b"/>
                      <a:r>
                        <a:rPr lang="en-US" sz="1600" b="1" i="0" u="none" strike="noStrike" dirty="0">
                          <a:solidFill>
                            <a:srgbClr val="000000"/>
                          </a:solidFill>
                          <a:effectLst/>
                          <a:latin typeface="Calibri" panose="020F0502020204030204" pitchFamily="34" charset="0"/>
                        </a:rPr>
                        <a:t>184</a:t>
                      </a:r>
                    </a:p>
                  </a:txBody>
                  <a:tcPr marL="7620" marR="7620" marT="7620" marB="0" anchor="b">
                    <a:lnL>
                      <a:noFill/>
                    </a:lnL>
                    <a:lnR>
                      <a:noFill/>
                    </a:lnR>
                    <a:lnT>
                      <a:noFill/>
                    </a:lnT>
                    <a:lnB>
                      <a:noFill/>
                    </a:lnB>
                    <a:solidFill>
                      <a:schemeClr val="bg2"/>
                    </a:solidFill>
                  </a:tcPr>
                </a:tc>
                <a:extLst>
                  <a:ext uri="{0D108BD9-81ED-4DB2-BD59-A6C34878D82A}">
                    <a16:rowId xmlns:a16="http://schemas.microsoft.com/office/drawing/2014/main" val="2151074880"/>
                  </a:ext>
                </a:extLst>
              </a:tr>
              <a:tr h="182880">
                <a:tc>
                  <a:txBody>
                    <a:bodyPr/>
                    <a:lstStyle/>
                    <a:p>
                      <a:pPr algn="l" fontAlgn="b"/>
                      <a:r>
                        <a:rPr lang="en-US" sz="1600" b="1" i="0" u="none" strike="noStrike">
                          <a:solidFill>
                            <a:srgbClr val="000000"/>
                          </a:solidFill>
                          <a:effectLst/>
                          <a:latin typeface="Calibri" panose="020F0502020204030204" pitchFamily="34" charset="0"/>
                        </a:rPr>
                        <a:t>May</a:t>
                      </a:r>
                    </a:p>
                  </a:txBody>
                  <a:tcPr marR="7620" marT="7620" marB="0" anchor="b">
                    <a:lnL>
                      <a:noFill/>
                    </a:lnL>
                    <a:lnR>
                      <a:noFill/>
                    </a:lnR>
                    <a:lnT>
                      <a:noFill/>
                    </a:lnT>
                    <a:lnB>
                      <a:noFill/>
                    </a:lnB>
                  </a:tcPr>
                </a:tc>
                <a:tc>
                  <a:txBody>
                    <a:bodyPr/>
                    <a:lstStyle/>
                    <a:p>
                      <a:pPr algn="r" fontAlgn="b"/>
                      <a:r>
                        <a:rPr lang="en-US" sz="1600" b="1" i="0" u="none" strike="noStrike">
                          <a:solidFill>
                            <a:srgbClr val="000000"/>
                          </a:solidFill>
                          <a:effectLst/>
                          <a:latin typeface="Calibri" panose="020F0502020204030204" pitchFamily="34" charset="0"/>
                        </a:rPr>
                        <a:t>197</a:t>
                      </a:r>
                    </a:p>
                  </a:txBody>
                  <a:tcPr marL="7620" marR="7620" marT="7620" marB="0" anchor="b">
                    <a:lnL>
                      <a:noFill/>
                    </a:lnL>
                    <a:lnR>
                      <a:noFill/>
                    </a:lnR>
                    <a:lnT>
                      <a:noFill/>
                    </a:lnT>
                    <a:lnB>
                      <a:noFill/>
                    </a:lnB>
                  </a:tcPr>
                </a:tc>
                <a:extLst>
                  <a:ext uri="{0D108BD9-81ED-4DB2-BD59-A6C34878D82A}">
                    <a16:rowId xmlns:a16="http://schemas.microsoft.com/office/drawing/2014/main" val="4199285321"/>
                  </a:ext>
                </a:extLst>
              </a:tr>
              <a:tr h="182880">
                <a:tc>
                  <a:txBody>
                    <a:bodyPr/>
                    <a:lstStyle/>
                    <a:p>
                      <a:pPr algn="l" fontAlgn="b"/>
                      <a:r>
                        <a:rPr lang="en-US" sz="1600" b="1" i="0" u="none" strike="noStrike" dirty="0">
                          <a:solidFill>
                            <a:srgbClr val="000000"/>
                          </a:solidFill>
                          <a:effectLst/>
                          <a:latin typeface="Calibri" panose="020F0502020204030204" pitchFamily="34" charset="0"/>
                        </a:rPr>
                        <a:t>Jun</a:t>
                      </a:r>
                    </a:p>
                  </a:txBody>
                  <a:tcPr marR="7620" marT="7620" marB="0" anchor="b">
                    <a:lnL>
                      <a:noFill/>
                    </a:lnL>
                    <a:lnR>
                      <a:noFill/>
                    </a:lnR>
                    <a:lnT>
                      <a:noFill/>
                    </a:lnT>
                    <a:lnB>
                      <a:noFill/>
                    </a:lnB>
                    <a:solidFill>
                      <a:schemeClr val="bg2"/>
                    </a:solidFill>
                  </a:tcPr>
                </a:tc>
                <a:tc>
                  <a:txBody>
                    <a:bodyPr/>
                    <a:lstStyle/>
                    <a:p>
                      <a:pPr algn="r" fontAlgn="b"/>
                      <a:r>
                        <a:rPr lang="en-US" sz="1600" b="1" i="0" u="none" strike="noStrike" dirty="0">
                          <a:solidFill>
                            <a:srgbClr val="000000"/>
                          </a:solidFill>
                          <a:effectLst/>
                          <a:latin typeface="Calibri" panose="020F0502020204030204" pitchFamily="34" charset="0"/>
                        </a:rPr>
                        <a:t>278</a:t>
                      </a:r>
                    </a:p>
                  </a:txBody>
                  <a:tcPr marL="7620" marR="7620" marT="7620" marB="0" anchor="b">
                    <a:lnL>
                      <a:noFill/>
                    </a:lnL>
                    <a:lnR>
                      <a:noFill/>
                    </a:lnR>
                    <a:lnT>
                      <a:noFill/>
                    </a:lnT>
                    <a:lnB>
                      <a:noFill/>
                    </a:lnB>
                    <a:solidFill>
                      <a:schemeClr val="bg2"/>
                    </a:solidFill>
                  </a:tcPr>
                </a:tc>
                <a:extLst>
                  <a:ext uri="{0D108BD9-81ED-4DB2-BD59-A6C34878D82A}">
                    <a16:rowId xmlns:a16="http://schemas.microsoft.com/office/drawing/2014/main" val="1296061082"/>
                  </a:ext>
                </a:extLst>
              </a:tr>
              <a:tr h="182880">
                <a:tc>
                  <a:txBody>
                    <a:bodyPr/>
                    <a:lstStyle/>
                    <a:p>
                      <a:pPr algn="l" fontAlgn="b"/>
                      <a:r>
                        <a:rPr lang="en-US" sz="1600" b="1" i="0" u="none" strike="noStrike">
                          <a:solidFill>
                            <a:srgbClr val="000000"/>
                          </a:solidFill>
                          <a:effectLst/>
                          <a:latin typeface="Calibri" panose="020F0502020204030204" pitchFamily="34" charset="0"/>
                        </a:rPr>
                        <a:t>Jul</a:t>
                      </a:r>
                    </a:p>
                  </a:txBody>
                  <a:tcPr marR="7620" marT="7620" marB="0" anchor="b">
                    <a:lnL>
                      <a:noFill/>
                    </a:lnL>
                    <a:lnR>
                      <a:noFill/>
                    </a:lnR>
                    <a:lnT>
                      <a:noFill/>
                    </a:lnT>
                    <a:lnB>
                      <a:noFill/>
                    </a:lnB>
                  </a:tcPr>
                </a:tc>
                <a:tc>
                  <a:txBody>
                    <a:bodyPr/>
                    <a:lstStyle/>
                    <a:p>
                      <a:pPr algn="r" fontAlgn="b"/>
                      <a:r>
                        <a:rPr lang="en-US" sz="1600" b="1" i="0" u="none" strike="noStrike">
                          <a:solidFill>
                            <a:srgbClr val="000000"/>
                          </a:solidFill>
                          <a:effectLst/>
                          <a:latin typeface="Calibri" panose="020F0502020204030204" pitchFamily="34" charset="0"/>
                        </a:rPr>
                        <a:t>186</a:t>
                      </a:r>
                    </a:p>
                  </a:txBody>
                  <a:tcPr marL="7620" marR="7620" marT="7620" marB="0" anchor="b">
                    <a:lnL>
                      <a:noFill/>
                    </a:lnL>
                    <a:lnR>
                      <a:noFill/>
                    </a:lnR>
                    <a:lnT>
                      <a:noFill/>
                    </a:lnT>
                    <a:lnB>
                      <a:noFill/>
                    </a:lnB>
                  </a:tcPr>
                </a:tc>
                <a:extLst>
                  <a:ext uri="{0D108BD9-81ED-4DB2-BD59-A6C34878D82A}">
                    <a16:rowId xmlns:a16="http://schemas.microsoft.com/office/drawing/2014/main" val="3327197315"/>
                  </a:ext>
                </a:extLst>
              </a:tr>
              <a:tr h="182880">
                <a:tc>
                  <a:txBody>
                    <a:bodyPr/>
                    <a:lstStyle/>
                    <a:p>
                      <a:pPr algn="l" fontAlgn="b"/>
                      <a:r>
                        <a:rPr lang="en-US" sz="1600" b="1" i="0" u="none" strike="noStrike" dirty="0">
                          <a:solidFill>
                            <a:srgbClr val="000000"/>
                          </a:solidFill>
                          <a:effectLst/>
                          <a:latin typeface="Calibri" panose="020F0502020204030204" pitchFamily="34" charset="0"/>
                        </a:rPr>
                        <a:t>Aug</a:t>
                      </a:r>
                    </a:p>
                  </a:txBody>
                  <a:tcPr marR="7620" marT="7620" marB="0" anchor="b">
                    <a:lnL>
                      <a:noFill/>
                    </a:lnL>
                    <a:lnR>
                      <a:noFill/>
                    </a:lnR>
                    <a:lnT>
                      <a:noFill/>
                    </a:lnT>
                    <a:lnB>
                      <a:noFill/>
                    </a:lnB>
                    <a:solidFill>
                      <a:schemeClr val="bg2"/>
                    </a:solidFill>
                  </a:tcPr>
                </a:tc>
                <a:tc>
                  <a:txBody>
                    <a:bodyPr/>
                    <a:lstStyle/>
                    <a:p>
                      <a:pPr algn="r" fontAlgn="b"/>
                      <a:r>
                        <a:rPr lang="en-US" sz="1600" b="1" i="0" u="none" strike="noStrike" dirty="0">
                          <a:solidFill>
                            <a:srgbClr val="000000"/>
                          </a:solidFill>
                          <a:effectLst/>
                          <a:latin typeface="Calibri" panose="020F0502020204030204" pitchFamily="34" charset="0"/>
                        </a:rPr>
                        <a:t>191</a:t>
                      </a:r>
                    </a:p>
                  </a:txBody>
                  <a:tcPr marL="7620" marR="7620" marT="7620" marB="0" anchor="b">
                    <a:lnL>
                      <a:noFill/>
                    </a:lnL>
                    <a:lnR>
                      <a:noFill/>
                    </a:lnR>
                    <a:lnT>
                      <a:noFill/>
                    </a:lnT>
                    <a:lnB>
                      <a:noFill/>
                    </a:lnB>
                    <a:solidFill>
                      <a:schemeClr val="bg2"/>
                    </a:solidFill>
                  </a:tcPr>
                </a:tc>
                <a:extLst>
                  <a:ext uri="{0D108BD9-81ED-4DB2-BD59-A6C34878D82A}">
                    <a16:rowId xmlns:a16="http://schemas.microsoft.com/office/drawing/2014/main" val="2663508461"/>
                  </a:ext>
                </a:extLst>
              </a:tr>
              <a:tr h="182880">
                <a:tc>
                  <a:txBody>
                    <a:bodyPr/>
                    <a:lstStyle/>
                    <a:p>
                      <a:pPr algn="l" fontAlgn="b"/>
                      <a:r>
                        <a:rPr lang="en-US" sz="1600" b="1" i="0" u="none" strike="noStrike">
                          <a:solidFill>
                            <a:srgbClr val="000000"/>
                          </a:solidFill>
                          <a:effectLst/>
                          <a:latin typeface="Calibri" panose="020F0502020204030204" pitchFamily="34" charset="0"/>
                        </a:rPr>
                        <a:t>Sep</a:t>
                      </a:r>
                    </a:p>
                  </a:txBody>
                  <a:tcPr marR="7620" marT="7620" marB="0" anchor="b">
                    <a:lnL>
                      <a:noFill/>
                    </a:lnL>
                    <a:lnR>
                      <a:noFill/>
                    </a:lnR>
                    <a:lnT>
                      <a:noFill/>
                    </a:lnT>
                    <a:lnB>
                      <a:noFill/>
                    </a:lnB>
                  </a:tcPr>
                </a:tc>
                <a:tc>
                  <a:txBody>
                    <a:bodyPr/>
                    <a:lstStyle/>
                    <a:p>
                      <a:pPr algn="r" fontAlgn="b"/>
                      <a:r>
                        <a:rPr lang="en-US" sz="1600" b="1" i="0" u="none" strike="noStrike">
                          <a:solidFill>
                            <a:srgbClr val="000000"/>
                          </a:solidFill>
                          <a:effectLst/>
                          <a:latin typeface="Calibri" panose="020F0502020204030204" pitchFamily="34" charset="0"/>
                        </a:rPr>
                        <a:t>191</a:t>
                      </a:r>
                    </a:p>
                  </a:txBody>
                  <a:tcPr marL="7620" marR="7620" marT="7620" marB="0" anchor="b">
                    <a:lnL>
                      <a:noFill/>
                    </a:lnL>
                    <a:lnR>
                      <a:noFill/>
                    </a:lnR>
                    <a:lnT>
                      <a:noFill/>
                    </a:lnT>
                    <a:lnB>
                      <a:noFill/>
                    </a:lnB>
                  </a:tcPr>
                </a:tc>
                <a:extLst>
                  <a:ext uri="{0D108BD9-81ED-4DB2-BD59-A6C34878D82A}">
                    <a16:rowId xmlns:a16="http://schemas.microsoft.com/office/drawing/2014/main" val="3254942780"/>
                  </a:ext>
                </a:extLst>
              </a:tr>
              <a:tr h="182880">
                <a:tc>
                  <a:txBody>
                    <a:bodyPr/>
                    <a:lstStyle/>
                    <a:p>
                      <a:pPr algn="l" fontAlgn="b"/>
                      <a:r>
                        <a:rPr lang="en-US" sz="1600" b="1" i="0" u="none" strike="noStrike" dirty="0">
                          <a:solidFill>
                            <a:srgbClr val="000000"/>
                          </a:solidFill>
                          <a:effectLst/>
                          <a:latin typeface="Calibri" panose="020F0502020204030204" pitchFamily="34" charset="0"/>
                        </a:rPr>
                        <a:t>Oct</a:t>
                      </a:r>
                    </a:p>
                  </a:txBody>
                  <a:tcPr marR="7620" marT="7620" marB="0" anchor="b">
                    <a:lnL>
                      <a:noFill/>
                    </a:lnL>
                    <a:lnR>
                      <a:noFill/>
                    </a:lnR>
                    <a:lnT>
                      <a:noFill/>
                    </a:lnT>
                    <a:lnB>
                      <a:noFill/>
                    </a:lnB>
                    <a:solidFill>
                      <a:schemeClr val="bg2"/>
                    </a:solidFill>
                  </a:tcPr>
                </a:tc>
                <a:tc>
                  <a:txBody>
                    <a:bodyPr/>
                    <a:lstStyle/>
                    <a:p>
                      <a:pPr algn="r" fontAlgn="b"/>
                      <a:r>
                        <a:rPr lang="en-US" sz="1600" b="1" i="0" u="none" strike="noStrike" dirty="0">
                          <a:solidFill>
                            <a:srgbClr val="000000"/>
                          </a:solidFill>
                          <a:effectLst/>
                          <a:latin typeface="Calibri" panose="020F0502020204030204" pitchFamily="34" charset="0"/>
                        </a:rPr>
                        <a:t>146</a:t>
                      </a:r>
                    </a:p>
                  </a:txBody>
                  <a:tcPr marL="7620" marR="7620" marT="7620" marB="0" anchor="b">
                    <a:lnL>
                      <a:noFill/>
                    </a:lnL>
                    <a:lnR>
                      <a:noFill/>
                    </a:lnR>
                    <a:lnT>
                      <a:noFill/>
                    </a:lnT>
                    <a:lnB>
                      <a:noFill/>
                    </a:lnB>
                    <a:solidFill>
                      <a:schemeClr val="bg2"/>
                    </a:solidFill>
                  </a:tcPr>
                </a:tc>
                <a:extLst>
                  <a:ext uri="{0D108BD9-81ED-4DB2-BD59-A6C34878D82A}">
                    <a16:rowId xmlns:a16="http://schemas.microsoft.com/office/drawing/2014/main" val="2656006618"/>
                  </a:ext>
                </a:extLst>
              </a:tr>
              <a:tr h="182880">
                <a:tc>
                  <a:txBody>
                    <a:bodyPr/>
                    <a:lstStyle/>
                    <a:p>
                      <a:pPr algn="l" fontAlgn="b"/>
                      <a:r>
                        <a:rPr lang="en-US" sz="1600" b="1" i="0" u="none" strike="noStrike" dirty="0">
                          <a:solidFill>
                            <a:srgbClr val="000000"/>
                          </a:solidFill>
                          <a:effectLst/>
                          <a:latin typeface="Calibri" panose="020F0502020204030204" pitchFamily="34" charset="0"/>
                        </a:rPr>
                        <a:t>Nov</a:t>
                      </a:r>
                    </a:p>
                  </a:txBody>
                  <a:tcPr marR="7620" marT="7620" marB="0" anchor="b">
                    <a:lnL>
                      <a:noFill/>
                    </a:lnL>
                    <a:lnR>
                      <a:noFill/>
                    </a:lnR>
                    <a:lnT>
                      <a:noFill/>
                    </a:lnT>
                    <a:lnB>
                      <a:noFill/>
                    </a:lnB>
                    <a:solidFill>
                      <a:schemeClr val="bg2"/>
                    </a:solidFill>
                  </a:tcPr>
                </a:tc>
                <a:tc>
                  <a:txBody>
                    <a:bodyPr/>
                    <a:lstStyle/>
                    <a:p>
                      <a:pPr algn="r" fontAlgn="b"/>
                      <a:r>
                        <a:rPr lang="en-US" sz="1600" b="1" i="0" u="none" strike="noStrike" dirty="0">
                          <a:solidFill>
                            <a:srgbClr val="000000"/>
                          </a:solidFill>
                          <a:effectLst/>
                          <a:latin typeface="Calibri" panose="020F0502020204030204" pitchFamily="34" charset="0"/>
                        </a:rPr>
                        <a:t>143</a:t>
                      </a:r>
                    </a:p>
                  </a:txBody>
                  <a:tcPr marL="7620" marR="7620" marT="7620" marB="0" anchor="b">
                    <a:lnL>
                      <a:noFill/>
                    </a:lnL>
                    <a:lnR>
                      <a:noFill/>
                    </a:lnR>
                    <a:lnT>
                      <a:noFill/>
                    </a:lnT>
                    <a:lnB>
                      <a:noFill/>
                    </a:lnB>
                    <a:solidFill>
                      <a:schemeClr val="bg2"/>
                    </a:solidFill>
                  </a:tcPr>
                </a:tc>
                <a:extLst>
                  <a:ext uri="{0D108BD9-81ED-4DB2-BD59-A6C34878D82A}">
                    <a16:rowId xmlns:a16="http://schemas.microsoft.com/office/drawing/2014/main" val="4190310525"/>
                  </a:ext>
                </a:extLst>
              </a:tr>
              <a:tr h="182880">
                <a:tc>
                  <a:txBody>
                    <a:bodyPr/>
                    <a:lstStyle/>
                    <a:p>
                      <a:pPr algn="l" fontAlgn="b"/>
                      <a:r>
                        <a:rPr lang="en-US" sz="1600" b="1" i="0" u="none" strike="noStrike" dirty="0">
                          <a:solidFill>
                            <a:srgbClr val="000000"/>
                          </a:solidFill>
                          <a:effectLst/>
                          <a:latin typeface="Calibri" panose="020F0502020204030204" pitchFamily="34" charset="0"/>
                        </a:rPr>
                        <a:t>Dec</a:t>
                      </a:r>
                    </a:p>
                  </a:txBody>
                  <a:tcPr marR="7620" marT="7620" marB="0" anchor="b">
                    <a:lnL>
                      <a:noFill/>
                    </a:lnL>
                    <a:lnR>
                      <a:noFill/>
                    </a:lnR>
                    <a:lnT>
                      <a:noFill/>
                    </a:lnT>
                    <a:lnB>
                      <a:noFill/>
                    </a:lnB>
                  </a:tcPr>
                </a:tc>
                <a:tc>
                  <a:txBody>
                    <a:bodyPr/>
                    <a:lstStyle/>
                    <a:p>
                      <a:pPr algn="r" fontAlgn="b"/>
                      <a:r>
                        <a:rPr lang="en-US" sz="1600" b="1" i="0" u="none" strike="noStrike" dirty="0">
                          <a:solidFill>
                            <a:srgbClr val="000000"/>
                          </a:solidFill>
                          <a:effectLst/>
                          <a:latin typeface="Calibri" panose="020F0502020204030204" pitchFamily="34" charset="0"/>
                        </a:rPr>
                        <a:t>259</a:t>
                      </a:r>
                    </a:p>
                  </a:txBody>
                  <a:tcPr marL="7620" marR="7620" marT="7620" marB="0" anchor="b">
                    <a:lnL>
                      <a:noFill/>
                    </a:lnL>
                    <a:lnR>
                      <a:noFill/>
                    </a:lnR>
                    <a:lnT>
                      <a:noFill/>
                    </a:lnT>
                    <a:lnB>
                      <a:noFill/>
                    </a:lnB>
                  </a:tcPr>
                </a:tc>
                <a:extLst>
                  <a:ext uri="{0D108BD9-81ED-4DB2-BD59-A6C34878D82A}">
                    <a16:rowId xmlns:a16="http://schemas.microsoft.com/office/drawing/2014/main" val="90456203"/>
                  </a:ext>
                </a:extLst>
              </a:tr>
              <a:tr h="182880">
                <a:tc>
                  <a:txBody>
                    <a:bodyPr/>
                    <a:lstStyle/>
                    <a:p>
                      <a:pPr algn="l" fontAlgn="b"/>
                      <a:r>
                        <a:rPr lang="en-US" sz="1600" b="1" i="0" u="none" strike="noStrike" dirty="0">
                          <a:solidFill>
                            <a:schemeClr val="accent1"/>
                          </a:solidFill>
                          <a:effectLst/>
                          <a:latin typeface="Calibri" panose="020F0502020204030204" pitchFamily="34" charset="0"/>
                        </a:rPr>
                        <a:t>Total Downloads</a:t>
                      </a:r>
                    </a:p>
                  </a:txBody>
                  <a:tcPr marR="7620" marT="7620" marB="0" anchor="b">
                    <a:lnL>
                      <a:noFill/>
                    </a:lnL>
                    <a:lnR>
                      <a:noFill/>
                    </a:lnR>
                    <a:lnT>
                      <a:noFill/>
                    </a:lnT>
                    <a:lnB>
                      <a:noFill/>
                    </a:lnB>
                  </a:tcPr>
                </a:tc>
                <a:tc>
                  <a:txBody>
                    <a:bodyPr/>
                    <a:lstStyle/>
                    <a:p>
                      <a:pPr algn="r" fontAlgn="b"/>
                      <a:r>
                        <a:rPr lang="en-US" sz="1600" b="1" i="0" u="none" strike="noStrike" dirty="0">
                          <a:solidFill>
                            <a:schemeClr val="accent1"/>
                          </a:solidFill>
                          <a:effectLst/>
                          <a:latin typeface="Calibri" panose="020F0502020204030204" pitchFamily="34" charset="0"/>
                        </a:rPr>
                        <a:t>2080</a:t>
                      </a:r>
                    </a:p>
                  </a:txBody>
                  <a:tcPr marL="7620" marR="7620" marT="7620" marB="0" anchor="b">
                    <a:lnL>
                      <a:noFill/>
                    </a:lnL>
                    <a:lnR>
                      <a:noFill/>
                    </a:lnR>
                    <a:lnT>
                      <a:noFill/>
                    </a:lnT>
                    <a:lnB>
                      <a:noFill/>
                    </a:lnB>
                  </a:tcPr>
                </a:tc>
                <a:extLst>
                  <a:ext uri="{0D108BD9-81ED-4DB2-BD59-A6C34878D82A}">
                    <a16:rowId xmlns:a16="http://schemas.microsoft.com/office/drawing/2014/main" val="3288774041"/>
                  </a:ext>
                </a:extLst>
              </a:tr>
            </a:tbl>
          </a:graphicData>
        </a:graphic>
      </p:graphicFrame>
    </p:spTree>
    <p:extLst>
      <p:ext uri="{BB962C8B-B14F-4D97-AF65-F5344CB8AC3E}">
        <p14:creationId xmlns:p14="http://schemas.microsoft.com/office/powerpoint/2010/main" val="281413909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61404" y="542282"/>
            <a:ext cx="3600744" cy="1920240"/>
          </a:xfrm>
        </p:spPr>
        <p:txBody>
          <a:bodyPr anchor="b">
            <a:normAutofit/>
          </a:bodyPr>
          <a:lstStyle/>
          <a:p>
            <a:r>
              <a:rPr lang="en-US" sz="2800" dirty="0"/>
              <a:t>TLIA.org Website</a:t>
            </a:r>
            <a:r>
              <a:rPr lang="en-US" dirty="0"/>
              <a:t> </a:t>
            </a:r>
            <a:br>
              <a:rPr lang="en-US" dirty="0"/>
            </a:br>
            <a:r>
              <a:rPr lang="en-US" dirty="0">
                <a:solidFill>
                  <a:schemeClr val="accent6"/>
                </a:solidFill>
              </a:rPr>
              <a:t>New for 2021</a:t>
            </a:r>
          </a:p>
        </p:txBody>
      </p:sp>
      <p:pic>
        <p:nvPicPr>
          <p:cNvPr id="10" name="Picture 9">
            <a:extLst>
              <a:ext uri="{FF2B5EF4-FFF2-40B4-BE49-F238E27FC236}">
                <a16:creationId xmlns:a16="http://schemas.microsoft.com/office/drawing/2014/main" id="{9AA763C7-7406-44B6-821C-ADDA807158E8}"/>
              </a:ext>
            </a:extLst>
          </p:cNvPr>
          <p:cNvPicPr>
            <a:picLocks noChangeAspect="1"/>
          </p:cNvPicPr>
          <p:nvPr/>
        </p:nvPicPr>
        <p:blipFill rotWithShape="1">
          <a:blip r:embed="rId2"/>
          <a:srcRect t="-26" b="289"/>
          <a:stretch/>
        </p:blipFill>
        <p:spPr>
          <a:xfrm>
            <a:off x="2291585" y="0"/>
            <a:ext cx="4247759" cy="6860870"/>
          </a:xfrm>
          <a:prstGeom prst="rect">
            <a:avLst/>
          </a:prstGeom>
          <a:noFill/>
          <a:ln>
            <a:noFill/>
          </a:ln>
          <a:effectLst>
            <a:outerShdw blurRad="190500" algn="tl" rotWithShape="0">
              <a:srgbClr val="000000">
                <a:alpha val="70000"/>
              </a:srgbClr>
            </a:outerShdw>
          </a:effectLst>
        </p:spPr>
      </p:pic>
      <p:sp>
        <p:nvSpPr>
          <p:cNvPr id="3" name="Content Placeholder 2"/>
          <p:cNvSpPr>
            <a:spLocks noGrp="1"/>
          </p:cNvSpPr>
          <p:nvPr>
            <p:ph type="body" sz="half" idx="2"/>
          </p:nvPr>
        </p:nvSpPr>
        <p:spPr>
          <a:xfrm>
            <a:off x="8275981" y="2511813"/>
            <a:ext cx="3680491" cy="3126987"/>
          </a:xfrm>
        </p:spPr>
        <p:txBody>
          <a:bodyPr>
            <a:normAutofit/>
          </a:bodyPr>
          <a:lstStyle/>
          <a:p>
            <a:pPr marL="173038" indent="-173038">
              <a:buClr>
                <a:schemeClr val="accent6"/>
              </a:buClr>
              <a:buFont typeface="Wingdings" panose="05000000000000000000" pitchFamily="2" charset="2"/>
              <a:buChar char="§"/>
            </a:pPr>
            <a:r>
              <a:rPr lang="en-US" sz="1700" dirty="0">
                <a:solidFill>
                  <a:schemeClr val="bg1"/>
                </a:solidFill>
              </a:rPr>
              <a:t>Update format</a:t>
            </a:r>
          </a:p>
          <a:p>
            <a:pPr marL="173038" indent="-173038">
              <a:buClr>
                <a:schemeClr val="accent6"/>
              </a:buClr>
              <a:buFont typeface="Wingdings" panose="05000000000000000000" pitchFamily="2" charset="2"/>
              <a:buChar char="§"/>
            </a:pPr>
            <a:r>
              <a:rPr lang="en-US" sz="1700" dirty="0">
                <a:solidFill>
                  <a:schemeClr val="bg1"/>
                </a:solidFill>
              </a:rPr>
              <a:t>Enhance usability for mobile phones</a:t>
            </a:r>
          </a:p>
          <a:p>
            <a:pPr marL="173038" indent="-173038">
              <a:buClr>
                <a:schemeClr val="accent6"/>
              </a:buClr>
              <a:buFont typeface="Wingdings" panose="05000000000000000000" pitchFamily="2" charset="2"/>
              <a:buChar char="§"/>
            </a:pPr>
            <a:r>
              <a:rPr lang="en-US" sz="1700" dirty="0">
                <a:solidFill>
                  <a:schemeClr val="bg1"/>
                </a:solidFill>
              </a:rPr>
              <a:t>Improve Calendar/Events listing</a:t>
            </a:r>
          </a:p>
          <a:p>
            <a:pPr marL="173038" indent="-173038">
              <a:buClr>
                <a:schemeClr val="accent6"/>
              </a:buClr>
              <a:buFont typeface="Wingdings" panose="05000000000000000000" pitchFamily="2" charset="2"/>
              <a:buChar char="§"/>
            </a:pPr>
            <a:r>
              <a:rPr lang="en-US" sz="1700" dirty="0">
                <a:solidFill>
                  <a:schemeClr val="bg1"/>
                </a:solidFill>
              </a:rPr>
              <a:t>Streamline Member Registration</a:t>
            </a:r>
          </a:p>
          <a:p>
            <a:pPr marL="173038" indent="-173038">
              <a:buClr>
                <a:schemeClr val="accent6"/>
              </a:buClr>
              <a:buFont typeface="Wingdings" panose="05000000000000000000" pitchFamily="2" charset="2"/>
              <a:buChar char="§"/>
            </a:pPr>
            <a:r>
              <a:rPr lang="en-US" sz="1700" dirty="0">
                <a:solidFill>
                  <a:schemeClr val="bg1"/>
                </a:solidFill>
              </a:rPr>
              <a:t>Integrate Newsletter into the site </a:t>
            </a:r>
            <a:br>
              <a:rPr lang="en-US" sz="1700" dirty="0">
                <a:solidFill>
                  <a:schemeClr val="bg1"/>
                </a:solidFill>
              </a:rPr>
            </a:br>
            <a:r>
              <a:rPr lang="en-US" sz="1700" dirty="0">
                <a:solidFill>
                  <a:schemeClr val="bg1"/>
                </a:solidFill>
              </a:rPr>
              <a:t>(no more PDFs)</a:t>
            </a:r>
          </a:p>
          <a:p>
            <a:pPr marL="173038" indent="-173038">
              <a:buClr>
                <a:schemeClr val="accent6"/>
              </a:buClr>
              <a:buFont typeface="Wingdings" panose="05000000000000000000" pitchFamily="2" charset="2"/>
              <a:buChar char="§"/>
            </a:pPr>
            <a:r>
              <a:rPr lang="en-US" sz="1700" dirty="0">
                <a:solidFill>
                  <a:schemeClr val="bg1"/>
                </a:solidFill>
              </a:rPr>
              <a:t>Up to the minute weather panel</a:t>
            </a:r>
          </a:p>
          <a:p>
            <a:pPr marL="173038" indent="-173038">
              <a:buClr>
                <a:schemeClr val="accent6"/>
              </a:buClr>
              <a:buFont typeface="Wingdings" panose="05000000000000000000" pitchFamily="2" charset="2"/>
              <a:buChar char="§"/>
            </a:pPr>
            <a:r>
              <a:rPr lang="en-US" sz="1700" dirty="0">
                <a:solidFill>
                  <a:schemeClr val="bg1"/>
                </a:solidFill>
              </a:rPr>
              <a:t>Seasonal Themes</a:t>
            </a:r>
          </a:p>
        </p:txBody>
      </p:sp>
    </p:spTree>
    <p:extLst>
      <p:ext uri="{BB962C8B-B14F-4D97-AF65-F5344CB8AC3E}">
        <p14:creationId xmlns:p14="http://schemas.microsoft.com/office/powerpoint/2010/main" val="74282869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Events </a:t>
            </a:r>
            <a:br>
              <a:rPr lang="en-US" dirty="0"/>
            </a:br>
            <a:r>
              <a:rPr lang="en-US" dirty="0"/>
              <a:t>Committee </a:t>
            </a:r>
          </a:p>
        </p:txBody>
      </p:sp>
      <p:sp>
        <p:nvSpPr>
          <p:cNvPr id="4" name="Subtitle 3">
            <a:extLst>
              <a:ext uri="{FF2B5EF4-FFF2-40B4-BE49-F238E27FC236}">
                <a16:creationId xmlns:a16="http://schemas.microsoft.com/office/drawing/2014/main" id="{D8A78AE1-AAAF-4AF6-B126-C67EA97A9AE2}"/>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405330756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61404" y="542282"/>
            <a:ext cx="3383280" cy="1920240"/>
          </a:xfrm>
        </p:spPr>
        <p:txBody>
          <a:bodyPr anchor="b">
            <a:normAutofit/>
          </a:bodyPr>
          <a:lstStyle/>
          <a:p>
            <a:r>
              <a:rPr lang="en-US" sz="3400"/>
              <a:t>Current Events </a:t>
            </a:r>
            <a:br>
              <a:rPr lang="en-US" sz="3400"/>
            </a:br>
            <a:r>
              <a:rPr lang="en-US" sz="3400"/>
              <a:t>Committee Members</a:t>
            </a:r>
          </a:p>
        </p:txBody>
      </p:sp>
      <p:sp>
        <p:nvSpPr>
          <p:cNvPr id="9" name="Text Placeholder 3">
            <a:extLst>
              <a:ext uri="{FF2B5EF4-FFF2-40B4-BE49-F238E27FC236}">
                <a16:creationId xmlns:a16="http://schemas.microsoft.com/office/drawing/2014/main" id="{0E49F87D-F08D-462D-A0EC-D49D7234B332}"/>
              </a:ext>
            </a:extLst>
          </p:cNvPr>
          <p:cNvSpPr>
            <a:spLocks noGrp="1"/>
          </p:cNvSpPr>
          <p:nvPr>
            <p:ph type="body" sz="half" idx="2"/>
          </p:nvPr>
        </p:nvSpPr>
        <p:spPr>
          <a:xfrm>
            <a:off x="8275982" y="2511813"/>
            <a:ext cx="3398520" cy="3126987"/>
          </a:xfrm>
        </p:spPr>
        <p:txBody>
          <a:bodyPr/>
          <a:lstStyle/>
          <a:p>
            <a:r>
              <a:rPr lang="en-US" b="0" i="1" dirty="0"/>
              <a:t>We </a:t>
            </a:r>
            <a:r>
              <a:rPr lang="en-US" i="1" dirty="0"/>
              <a:t>are fully staffed on the committee but would love volunteers to participate and show off their talents in the Virtual Variety Shows.</a:t>
            </a:r>
            <a:endParaRPr lang="en-US" dirty="0"/>
          </a:p>
        </p:txBody>
      </p:sp>
      <p:sp>
        <p:nvSpPr>
          <p:cNvPr id="12" name="Content Placeholder 11">
            <a:extLst>
              <a:ext uri="{FF2B5EF4-FFF2-40B4-BE49-F238E27FC236}">
                <a16:creationId xmlns:a16="http://schemas.microsoft.com/office/drawing/2014/main" id="{627A8863-4DAF-0F45-8607-00EDB33E96E6}"/>
              </a:ext>
            </a:extLst>
          </p:cNvPr>
          <p:cNvSpPr>
            <a:spLocks noGrp="1"/>
          </p:cNvSpPr>
          <p:nvPr>
            <p:ph idx="1"/>
          </p:nvPr>
        </p:nvSpPr>
        <p:spPr>
          <a:xfrm>
            <a:off x="647700" y="1645920"/>
            <a:ext cx="6637020" cy="4145280"/>
          </a:xfrm>
        </p:spPr>
        <p:txBody>
          <a:bodyPr/>
          <a:lstStyle/>
          <a:p>
            <a:pPr marL="0" indent="0">
              <a:buNone/>
            </a:pPr>
            <a:r>
              <a:rPr lang="en-US" i="1" dirty="0"/>
              <a:t>Jeff Kernohan &amp; Cathy Eckel</a:t>
            </a:r>
          </a:p>
          <a:p>
            <a:pPr marL="0" indent="0">
              <a:buNone/>
            </a:pPr>
            <a:r>
              <a:rPr lang="en-US" i="1" dirty="0"/>
              <a:t>Bruce &amp; Roxy Williams</a:t>
            </a:r>
          </a:p>
          <a:p>
            <a:pPr marL="0" indent="0">
              <a:buNone/>
            </a:pPr>
            <a:r>
              <a:rPr lang="en-US" i="1" dirty="0"/>
              <a:t>Scott Sprague &amp; Rachel Arden</a:t>
            </a:r>
          </a:p>
          <a:p>
            <a:pPr marL="0" indent="0">
              <a:buNone/>
            </a:pPr>
            <a:r>
              <a:rPr lang="en-US" i="1" dirty="0"/>
              <a:t>Evan &amp; Abby Condron</a:t>
            </a:r>
          </a:p>
          <a:p>
            <a:pPr marL="0" indent="0">
              <a:buNone/>
            </a:pPr>
            <a:r>
              <a:rPr lang="en-US" i="1" dirty="0"/>
              <a:t>Spencer Shully &amp; Magen Lapointe</a:t>
            </a:r>
          </a:p>
        </p:txBody>
      </p:sp>
    </p:spTree>
    <p:extLst>
      <p:ext uri="{BB962C8B-B14F-4D97-AF65-F5344CB8AC3E}">
        <p14:creationId xmlns:p14="http://schemas.microsoft.com/office/powerpoint/2010/main" val="368147222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p>
            <a:r>
              <a:rPr lang="en-US" sz="5400" dirty="0"/>
              <a:t>Events Committee Members who rolled off in 2020</a:t>
            </a:r>
          </a:p>
        </p:txBody>
      </p:sp>
      <p:sp>
        <p:nvSpPr>
          <p:cNvPr id="3" name="Subtitle 2"/>
          <p:cNvSpPr>
            <a:spLocks noGrp="1"/>
          </p:cNvSpPr>
          <p:nvPr>
            <p:ph type="body" idx="1"/>
          </p:nvPr>
        </p:nvSpPr>
        <p:spPr>
          <a:xfrm>
            <a:off x="603504" y="4299459"/>
            <a:ext cx="9226296" cy="1645920"/>
          </a:xfrm>
        </p:spPr>
        <p:txBody>
          <a:bodyPr anchor="t">
            <a:normAutofit/>
          </a:bodyPr>
          <a:lstStyle/>
          <a:p>
            <a:r>
              <a:rPr lang="en-US" dirty="0">
                <a:solidFill>
                  <a:schemeClr val="tx2"/>
                </a:solidFill>
              </a:rPr>
              <a:t>Bobby &amp; Melissa Covek</a:t>
            </a:r>
          </a:p>
          <a:p>
            <a:r>
              <a:rPr lang="en-US" dirty="0">
                <a:solidFill>
                  <a:schemeClr val="tx2"/>
                </a:solidFill>
              </a:rPr>
              <a:t>Tuno Ruiz &amp; Anna </a:t>
            </a:r>
            <a:r>
              <a:rPr lang="en-US" dirty="0" err="1">
                <a:solidFill>
                  <a:schemeClr val="tx2"/>
                </a:solidFill>
              </a:rPr>
              <a:t>Labbate</a:t>
            </a:r>
            <a:endParaRPr lang="en-US" dirty="0">
              <a:solidFill>
                <a:schemeClr val="tx2"/>
              </a:solidFill>
            </a:endParaRPr>
          </a:p>
        </p:txBody>
      </p:sp>
    </p:spTree>
    <p:extLst>
      <p:ext uri="{BB962C8B-B14F-4D97-AF65-F5344CB8AC3E}">
        <p14:creationId xmlns:p14="http://schemas.microsoft.com/office/powerpoint/2010/main" val="6995510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spc="0" dirty="0"/>
              <a:t>President’s Comments</a:t>
            </a:r>
          </a:p>
        </p:txBody>
      </p:sp>
    </p:spTree>
    <p:extLst>
      <p:ext uri="{BB962C8B-B14F-4D97-AF65-F5344CB8AC3E}">
        <p14:creationId xmlns:p14="http://schemas.microsoft.com/office/powerpoint/2010/main" val="16324347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61404" y="542282"/>
            <a:ext cx="3383280" cy="5248918"/>
          </a:xfrm>
        </p:spPr>
        <p:txBody>
          <a:bodyPr anchor="ctr">
            <a:normAutofit/>
          </a:bodyPr>
          <a:lstStyle/>
          <a:p>
            <a:r>
              <a:rPr lang="en-US" dirty="0"/>
              <a:t>2021 Proposed Events</a:t>
            </a:r>
          </a:p>
        </p:txBody>
      </p:sp>
      <p:sp>
        <p:nvSpPr>
          <p:cNvPr id="3" name="Subtitle 2"/>
          <p:cNvSpPr>
            <a:spLocks noGrp="1"/>
          </p:cNvSpPr>
          <p:nvPr>
            <p:ph idx="1"/>
          </p:nvPr>
        </p:nvSpPr>
        <p:spPr>
          <a:xfrm>
            <a:off x="762000" y="419100"/>
            <a:ext cx="6778668" cy="5372100"/>
          </a:xfrm>
        </p:spPr>
        <p:txBody>
          <a:bodyPr anchor="ctr">
            <a:normAutofit/>
          </a:bodyPr>
          <a:lstStyle/>
          <a:p>
            <a:r>
              <a:rPr lang="en-US" sz="2700" dirty="0"/>
              <a:t>Virtual Variety Shows - Monthly</a:t>
            </a:r>
          </a:p>
          <a:p>
            <a:r>
              <a:rPr lang="en-US" sz="2700" dirty="0"/>
              <a:t>Progressive Dinner – Fall</a:t>
            </a:r>
          </a:p>
          <a:p>
            <a:r>
              <a:rPr lang="en-US" sz="2700" dirty="0"/>
              <a:t>4</a:t>
            </a:r>
            <a:r>
              <a:rPr lang="en-US" sz="2700" baseline="30000" dirty="0"/>
              <a:t>th</a:t>
            </a:r>
            <a:r>
              <a:rPr lang="en-US" sz="2700" dirty="0"/>
              <a:t> of July</a:t>
            </a:r>
          </a:p>
          <a:p>
            <a:r>
              <a:rPr lang="en-US" sz="2700" dirty="0"/>
              <a:t>Fall Events: Music in the Park, </a:t>
            </a:r>
            <a:br>
              <a:rPr lang="en-US" sz="2700" dirty="0"/>
            </a:br>
            <a:r>
              <a:rPr lang="en-US" sz="2700" dirty="0"/>
              <a:t>Kayak Concerts, Murder Mystery Dinner</a:t>
            </a:r>
          </a:p>
          <a:p>
            <a:r>
              <a:rPr lang="en-US" sz="2700" dirty="0"/>
              <a:t>Chili Cookoff – October</a:t>
            </a:r>
          </a:p>
          <a:p>
            <a:r>
              <a:rPr lang="en-US" sz="2700" dirty="0"/>
              <a:t>Additional Events: TBD</a:t>
            </a:r>
          </a:p>
        </p:txBody>
      </p:sp>
    </p:spTree>
    <p:extLst>
      <p:ext uri="{BB962C8B-B14F-4D97-AF65-F5344CB8AC3E}">
        <p14:creationId xmlns:p14="http://schemas.microsoft.com/office/powerpoint/2010/main" val="43571841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7224" y="499533"/>
            <a:ext cx="10772775" cy="1275292"/>
          </a:xfrm>
        </p:spPr>
        <p:txBody>
          <a:bodyPr anchor="ctr">
            <a:normAutofit fontScale="90000"/>
          </a:bodyPr>
          <a:lstStyle/>
          <a:p>
            <a:r>
              <a:rPr lang="en-US"/>
              <a:t>Tent, Table &amp; Chair Rental Program Available for TLIA Members</a:t>
            </a:r>
          </a:p>
        </p:txBody>
      </p:sp>
      <p:sp>
        <p:nvSpPr>
          <p:cNvPr id="3" name="Subtitle 2"/>
          <p:cNvSpPr>
            <a:spLocks noGrp="1"/>
          </p:cNvSpPr>
          <p:nvPr>
            <p:ph idx="1"/>
          </p:nvPr>
        </p:nvSpPr>
        <p:spPr>
          <a:xfrm>
            <a:off x="676656" y="1856301"/>
            <a:ext cx="10753725" cy="3921564"/>
          </a:xfrm>
        </p:spPr>
        <p:txBody>
          <a:bodyPr>
            <a:normAutofit/>
          </a:bodyPr>
          <a:lstStyle/>
          <a:p>
            <a:r>
              <a:rPr lang="en-US" dirty="0"/>
              <a:t>Available Equipment &amp; Daily Pricing Schedule</a:t>
            </a:r>
          </a:p>
          <a:p>
            <a:r>
              <a:rPr lang="en-US" dirty="0"/>
              <a:t>20 x 30 yellow/white tent, poles and stakes - $100</a:t>
            </a:r>
          </a:p>
          <a:p>
            <a:r>
              <a:rPr lang="en-US" dirty="0"/>
              <a:t>Plastic Tables (16) - $4 each</a:t>
            </a:r>
          </a:p>
          <a:p>
            <a:r>
              <a:rPr lang="en-US" dirty="0"/>
              <a:t>Plastic Chairs (42) - .50¢ each</a:t>
            </a:r>
          </a:p>
          <a:p>
            <a:r>
              <a:rPr lang="en-US" dirty="0"/>
              <a:t>(Note: need to provide your own vehicle to pick up and return any rented items)</a:t>
            </a:r>
          </a:p>
          <a:p>
            <a:r>
              <a:rPr lang="en-US" dirty="0"/>
              <a:t>Contact </a:t>
            </a:r>
            <a:r>
              <a:rPr lang="en-US" dirty="0">
                <a:hlinkClick r:id="rId2"/>
              </a:rPr>
              <a:t>Events@tlia.org</a:t>
            </a:r>
            <a:r>
              <a:rPr lang="en-US" dirty="0"/>
              <a:t> if interested</a:t>
            </a:r>
          </a:p>
        </p:txBody>
      </p:sp>
    </p:spTree>
    <p:extLst>
      <p:ext uri="{BB962C8B-B14F-4D97-AF65-F5344CB8AC3E}">
        <p14:creationId xmlns:p14="http://schemas.microsoft.com/office/powerpoint/2010/main" val="407649441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61404" y="542282"/>
            <a:ext cx="3383280" cy="3197820"/>
          </a:xfrm>
        </p:spPr>
        <p:txBody>
          <a:bodyPr anchor="b">
            <a:normAutofit/>
          </a:bodyPr>
          <a:lstStyle/>
          <a:p>
            <a:r>
              <a:rPr lang="en-US" dirty="0"/>
              <a:t>Thank You!</a:t>
            </a:r>
          </a:p>
        </p:txBody>
      </p:sp>
      <p:sp>
        <p:nvSpPr>
          <p:cNvPr id="3" name="Subtitle 2"/>
          <p:cNvSpPr>
            <a:spLocks noGrp="1"/>
          </p:cNvSpPr>
          <p:nvPr>
            <p:ph idx="1"/>
          </p:nvPr>
        </p:nvSpPr>
        <p:spPr>
          <a:xfrm>
            <a:off x="762000" y="762000"/>
            <a:ext cx="6096000" cy="4572000"/>
          </a:xfrm>
        </p:spPr>
        <p:txBody>
          <a:bodyPr>
            <a:normAutofit/>
          </a:bodyPr>
          <a:lstStyle/>
          <a:p>
            <a:pPr marL="0" indent="0">
              <a:buNone/>
            </a:pPr>
            <a:r>
              <a:rPr lang="en-US" sz="2200" b="1" dirty="0"/>
              <a:t>The 2020 Events Committee members:</a:t>
            </a:r>
          </a:p>
          <a:p>
            <a:pPr marL="342900" indent="-342900">
              <a:buFont typeface="Arial" panose="020B0604020202020204" pitchFamily="34" charset="0"/>
              <a:buChar char="•"/>
            </a:pPr>
            <a:r>
              <a:rPr lang="en-US" sz="2200" dirty="0"/>
              <a:t>The Guys, </a:t>
            </a:r>
            <a:r>
              <a:rPr lang="en-US" sz="2200" i="1" dirty="0"/>
              <a:t>Pat McKillen, Casey Merkle, </a:t>
            </a:r>
            <a:br>
              <a:rPr lang="en-US" sz="2200" i="1" dirty="0"/>
            </a:br>
            <a:r>
              <a:rPr lang="en-US" sz="2200" i="1" dirty="0"/>
              <a:t>Barb </a:t>
            </a:r>
            <a:r>
              <a:rPr lang="en-US" sz="2200" i="1" dirty="0" err="1"/>
              <a:t>Wacholz</a:t>
            </a:r>
            <a:r>
              <a:rPr lang="en-US" sz="2200" i="1" dirty="0"/>
              <a:t>, Annika </a:t>
            </a:r>
            <a:r>
              <a:rPr lang="en-US" sz="2200" i="1" dirty="0" err="1"/>
              <a:t>Reipe</a:t>
            </a:r>
            <a:r>
              <a:rPr lang="en-US" sz="2200" i="1" dirty="0"/>
              <a:t>, Don </a:t>
            </a:r>
            <a:r>
              <a:rPr lang="en-US" sz="2200" i="1" dirty="0" err="1"/>
              <a:t>Sidlowski</a:t>
            </a:r>
            <a:r>
              <a:rPr lang="en-US" sz="2200" i="1" dirty="0"/>
              <a:t>, </a:t>
            </a:r>
            <a:br>
              <a:rPr lang="en-US" sz="2200" i="1" dirty="0"/>
            </a:br>
            <a:r>
              <a:rPr lang="en-US" sz="2200" i="1" dirty="0"/>
              <a:t>Maria Morales</a:t>
            </a:r>
          </a:p>
          <a:p>
            <a:pPr marL="342900" indent="-342900">
              <a:buFont typeface="Arial" panose="020B0604020202020204" pitchFamily="34" charset="0"/>
              <a:buChar char="•"/>
            </a:pPr>
            <a:r>
              <a:rPr lang="en-US" sz="2200" b="1" dirty="0"/>
              <a:t>4</a:t>
            </a:r>
            <a:r>
              <a:rPr lang="en-US" sz="2200" b="1" baseline="30000" dirty="0"/>
              <a:t>th</a:t>
            </a:r>
            <a:r>
              <a:rPr lang="en-US" sz="2200" b="1" dirty="0"/>
              <a:t> of July: </a:t>
            </a:r>
            <a:r>
              <a:rPr lang="en-US" sz="2200" dirty="0"/>
              <a:t>Volunteer Leads who took on a task to manage/run</a:t>
            </a:r>
          </a:p>
          <a:p>
            <a:pPr marL="342900" indent="-342900">
              <a:buFont typeface="Arial" panose="020B0604020202020204" pitchFamily="34" charset="0"/>
              <a:buChar char="•"/>
            </a:pPr>
            <a:r>
              <a:rPr lang="en-US" sz="2200" b="1" dirty="0"/>
              <a:t>All Volunteers: </a:t>
            </a:r>
            <a:r>
              <a:rPr lang="en-US" sz="2200" dirty="0"/>
              <a:t>Thank you to everyone who volunteered for any of the events. We could not run these events without your time and effort to make Tower Lakes a great community. </a:t>
            </a:r>
          </a:p>
        </p:txBody>
      </p:sp>
    </p:spTree>
    <p:extLst>
      <p:ext uri="{BB962C8B-B14F-4D97-AF65-F5344CB8AC3E}">
        <p14:creationId xmlns:p14="http://schemas.microsoft.com/office/powerpoint/2010/main" val="142199745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Lake Committee</a:t>
            </a:r>
          </a:p>
        </p:txBody>
      </p:sp>
      <p:sp>
        <p:nvSpPr>
          <p:cNvPr id="5" name="Subtitle 4">
            <a:extLst>
              <a:ext uri="{FF2B5EF4-FFF2-40B4-BE49-F238E27FC236}">
                <a16:creationId xmlns:a16="http://schemas.microsoft.com/office/drawing/2014/main" id="{0DEE3549-398E-4768-928C-ED8881AB0CF2}"/>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10383905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E23DA-BE6F-CE4D-B106-A2F02F5CFF00}"/>
              </a:ext>
            </a:extLst>
          </p:cNvPr>
          <p:cNvSpPr>
            <a:spLocks noGrp="1"/>
          </p:cNvSpPr>
          <p:nvPr>
            <p:ph type="title"/>
          </p:nvPr>
        </p:nvSpPr>
        <p:spPr>
          <a:xfrm>
            <a:off x="8261404" y="542282"/>
            <a:ext cx="3383280" cy="2814693"/>
          </a:xfrm>
        </p:spPr>
        <p:txBody>
          <a:bodyPr anchor="b">
            <a:normAutofit/>
          </a:bodyPr>
          <a:lstStyle/>
          <a:p>
            <a:r>
              <a:rPr lang="en-US" dirty="0"/>
              <a:t>At-A-Glance</a:t>
            </a:r>
          </a:p>
        </p:txBody>
      </p:sp>
      <p:graphicFrame>
        <p:nvGraphicFramePr>
          <p:cNvPr id="5" name="Content Placeholder 2">
            <a:extLst>
              <a:ext uri="{FF2B5EF4-FFF2-40B4-BE49-F238E27FC236}">
                <a16:creationId xmlns:a16="http://schemas.microsoft.com/office/drawing/2014/main" id="{C541D854-EA53-437C-A387-E27B937AF8BF}"/>
              </a:ext>
            </a:extLst>
          </p:cNvPr>
          <p:cNvGraphicFramePr>
            <a:graphicFrameLocks noGrp="1"/>
          </p:cNvGraphicFramePr>
          <p:nvPr>
            <p:ph idx="1"/>
          </p:nvPr>
        </p:nvGraphicFramePr>
        <p:xfrm>
          <a:off x="762000" y="762000"/>
          <a:ext cx="60960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9109390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B9201B-2EFD-C54E-A6AC-BE8302913CAC}"/>
              </a:ext>
            </a:extLst>
          </p:cNvPr>
          <p:cNvSpPr>
            <a:spLocks noGrp="1"/>
          </p:cNvSpPr>
          <p:nvPr>
            <p:ph type="title"/>
          </p:nvPr>
        </p:nvSpPr>
        <p:spPr>
          <a:xfrm>
            <a:off x="8261404" y="542282"/>
            <a:ext cx="3383280" cy="1920240"/>
          </a:xfrm>
        </p:spPr>
        <p:txBody>
          <a:bodyPr anchor="b">
            <a:normAutofit/>
          </a:bodyPr>
          <a:lstStyle/>
          <a:p>
            <a:r>
              <a:rPr lang="en-US" dirty="0"/>
              <a:t>Lake Committee</a:t>
            </a:r>
          </a:p>
        </p:txBody>
      </p:sp>
      <p:sp>
        <p:nvSpPr>
          <p:cNvPr id="3" name="Content Placeholder 2">
            <a:extLst>
              <a:ext uri="{FF2B5EF4-FFF2-40B4-BE49-F238E27FC236}">
                <a16:creationId xmlns:a16="http://schemas.microsoft.com/office/drawing/2014/main" id="{89EBDF96-1BAD-C549-BEDF-12D83864C4F6}"/>
              </a:ext>
            </a:extLst>
          </p:cNvPr>
          <p:cNvSpPr>
            <a:spLocks noGrp="1"/>
          </p:cNvSpPr>
          <p:nvPr>
            <p:ph idx="1"/>
          </p:nvPr>
        </p:nvSpPr>
        <p:spPr>
          <a:xfrm>
            <a:off x="762000" y="762000"/>
            <a:ext cx="6096000" cy="4572000"/>
          </a:xfrm>
        </p:spPr>
        <p:txBody>
          <a:bodyPr>
            <a:normAutofit lnSpcReduction="10000"/>
          </a:bodyPr>
          <a:lstStyle/>
          <a:p>
            <a:r>
              <a:rPr lang="en-US" sz="2400" dirty="0"/>
              <a:t>Lake Treatment Progress</a:t>
            </a:r>
          </a:p>
          <a:p>
            <a:pPr lvl="2"/>
            <a:r>
              <a:rPr lang="en-US" sz="1800" dirty="0">
                <a:solidFill>
                  <a:schemeClr val="tx2"/>
                </a:solidFill>
              </a:rPr>
              <a:t>Contracted with Environmental Aquatic Management for 2021</a:t>
            </a:r>
          </a:p>
          <a:p>
            <a:pPr lvl="2"/>
            <a:r>
              <a:rPr lang="en-US" sz="1800" dirty="0">
                <a:solidFill>
                  <a:schemeClr val="tx2"/>
                </a:solidFill>
              </a:rPr>
              <a:t>$45000/year comprehensive treatment</a:t>
            </a:r>
          </a:p>
          <a:p>
            <a:pPr lvl="4"/>
            <a:r>
              <a:rPr lang="en-US" sz="1800" dirty="0">
                <a:solidFill>
                  <a:schemeClr val="tx2"/>
                </a:solidFill>
              </a:rPr>
              <a:t>Algae, Lilly Pads, Aquatic Vegetation</a:t>
            </a:r>
          </a:p>
          <a:p>
            <a:r>
              <a:rPr lang="en-US" sz="2400" dirty="0"/>
              <a:t>Fishery Management and Stocking efforts for 2021 and beyond</a:t>
            </a:r>
          </a:p>
          <a:p>
            <a:r>
              <a:rPr lang="en-US" sz="2400" dirty="0"/>
              <a:t>Ongoing Education around Fishing Regulations</a:t>
            </a:r>
          </a:p>
          <a:p>
            <a:r>
              <a:rPr lang="en-US" sz="2400" dirty="0"/>
              <a:t>Water Safety-Partnership with Youth and Beach </a:t>
            </a:r>
          </a:p>
          <a:p>
            <a:r>
              <a:rPr lang="en-US" sz="2400" dirty="0"/>
              <a:t>Animal Control-Geese and Beavers</a:t>
            </a:r>
          </a:p>
          <a:p>
            <a:r>
              <a:rPr lang="en-US" sz="2400" dirty="0"/>
              <a:t>Water Mover</a:t>
            </a:r>
          </a:p>
          <a:p>
            <a:pPr lvl="2"/>
            <a:endParaRPr lang="en-US" dirty="0"/>
          </a:p>
          <a:p>
            <a:pPr marL="344487" lvl="2" indent="0">
              <a:buNone/>
            </a:pPr>
            <a:endParaRPr lang="en-US" sz="1600" dirty="0">
              <a:solidFill>
                <a:schemeClr val="tx2"/>
              </a:solidFill>
            </a:endParaRPr>
          </a:p>
          <a:p>
            <a:pPr lvl="1"/>
            <a:endParaRPr lang="en-US" sz="2000" dirty="0">
              <a:solidFill>
                <a:schemeClr val="tx2"/>
              </a:solidFill>
            </a:endParaRPr>
          </a:p>
          <a:p>
            <a:pPr lvl="1"/>
            <a:endParaRPr lang="en-US" sz="2000" dirty="0">
              <a:solidFill>
                <a:schemeClr val="tx2"/>
              </a:solidFill>
            </a:endParaRPr>
          </a:p>
        </p:txBody>
      </p:sp>
      <p:sp>
        <p:nvSpPr>
          <p:cNvPr id="6" name="Content Placeholder 2">
            <a:extLst>
              <a:ext uri="{FF2B5EF4-FFF2-40B4-BE49-F238E27FC236}">
                <a16:creationId xmlns:a16="http://schemas.microsoft.com/office/drawing/2014/main" id="{74540990-B9AC-4221-AE19-305E6AD646E8}"/>
              </a:ext>
            </a:extLst>
          </p:cNvPr>
          <p:cNvSpPr txBox="1">
            <a:spLocks noGrp="1"/>
          </p:cNvSpPr>
          <p:nvPr>
            <p:ph type="body" sz="half" idx="2"/>
          </p:nvPr>
        </p:nvSpPr>
        <p:spPr>
          <a:xfrm>
            <a:off x="8275982" y="2511813"/>
            <a:ext cx="3398520" cy="4071867"/>
          </a:xfrm>
          <a:prstGeom prst="rect">
            <a:avLst/>
          </a:prstGeom>
          <a:ln>
            <a:noFill/>
          </a:ln>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lvl="1" indent="0">
              <a:buNone/>
            </a:pPr>
            <a:r>
              <a:rPr lang="en-US" dirty="0">
                <a:solidFill>
                  <a:schemeClr val="bg1"/>
                </a:solidFill>
              </a:rPr>
              <a:t>Mitch Coulter</a:t>
            </a:r>
          </a:p>
          <a:p>
            <a:pPr marL="0" lvl="1" indent="0">
              <a:buNone/>
            </a:pPr>
            <a:r>
              <a:rPr lang="en-US" dirty="0">
                <a:solidFill>
                  <a:schemeClr val="bg1"/>
                </a:solidFill>
              </a:rPr>
              <a:t>Tom </a:t>
            </a:r>
            <a:r>
              <a:rPr lang="en-US" dirty="0" err="1">
                <a:solidFill>
                  <a:schemeClr val="bg1"/>
                </a:solidFill>
              </a:rPr>
              <a:t>Kubala</a:t>
            </a:r>
            <a:endParaRPr lang="en-US" dirty="0">
              <a:solidFill>
                <a:schemeClr val="bg1"/>
              </a:solidFill>
            </a:endParaRPr>
          </a:p>
          <a:p>
            <a:pPr marL="0" lvl="1" indent="0">
              <a:buNone/>
            </a:pPr>
            <a:r>
              <a:rPr lang="en-US" dirty="0">
                <a:solidFill>
                  <a:schemeClr val="bg1"/>
                </a:solidFill>
              </a:rPr>
              <a:t>Colin Regan</a:t>
            </a:r>
          </a:p>
          <a:p>
            <a:pPr marL="0" lvl="1" indent="0">
              <a:buNone/>
            </a:pPr>
            <a:r>
              <a:rPr lang="en-US" dirty="0">
                <a:solidFill>
                  <a:schemeClr val="bg1"/>
                </a:solidFill>
              </a:rPr>
              <a:t>Rich Bahr</a:t>
            </a:r>
          </a:p>
          <a:p>
            <a:pPr marL="0" lvl="1" indent="0">
              <a:buNone/>
            </a:pPr>
            <a:r>
              <a:rPr lang="en-US" dirty="0">
                <a:solidFill>
                  <a:schemeClr val="bg1"/>
                </a:solidFill>
              </a:rPr>
              <a:t>Steve Kruse</a:t>
            </a:r>
          </a:p>
          <a:p>
            <a:pPr marL="0" lvl="1" indent="0">
              <a:buNone/>
            </a:pPr>
            <a:r>
              <a:rPr lang="en-US" dirty="0">
                <a:solidFill>
                  <a:schemeClr val="bg1"/>
                </a:solidFill>
              </a:rPr>
              <a:t>Rocky </a:t>
            </a:r>
            <a:r>
              <a:rPr lang="en-US" dirty="0" err="1">
                <a:solidFill>
                  <a:schemeClr val="bg1"/>
                </a:solidFill>
              </a:rPr>
              <a:t>Ermilio</a:t>
            </a:r>
            <a:endParaRPr lang="en-US" dirty="0">
              <a:solidFill>
                <a:schemeClr val="bg1"/>
              </a:solidFill>
            </a:endParaRPr>
          </a:p>
          <a:p>
            <a:pPr marL="0" lvl="1" indent="0">
              <a:buNone/>
            </a:pPr>
            <a:r>
              <a:rPr lang="en-US" dirty="0">
                <a:solidFill>
                  <a:schemeClr val="bg1"/>
                </a:solidFill>
              </a:rPr>
              <a:t>Pat </a:t>
            </a:r>
            <a:r>
              <a:rPr lang="en-US" dirty="0" err="1">
                <a:solidFill>
                  <a:schemeClr val="bg1"/>
                </a:solidFill>
              </a:rPr>
              <a:t>McKillen</a:t>
            </a:r>
            <a:endParaRPr lang="en-US" dirty="0">
              <a:solidFill>
                <a:schemeClr val="bg1"/>
              </a:solidFill>
            </a:endParaRPr>
          </a:p>
          <a:p>
            <a:pPr marL="0" lvl="1" indent="0">
              <a:buNone/>
            </a:pPr>
            <a:r>
              <a:rPr lang="en-US" dirty="0">
                <a:solidFill>
                  <a:schemeClr val="bg1"/>
                </a:solidFill>
              </a:rPr>
              <a:t>Eric </a:t>
            </a:r>
            <a:r>
              <a:rPr lang="en-US" dirty="0" err="1">
                <a:solidFill>
                  <a:schemeClr val="bg1"/>
                </a:solidFill>
              </a:rPr>
              <a:t>Torstenson</a:t>
            </a:r>
            <a:endParaRPr lang="en-US" dirty="0">
              <a:solidFill>
                <a:schemeClr val="bg1"/>
              </a:solidFill>
            </a:endParaRPr>
          </a:p>
          <a:p>
            <a:pPr marL="0" lvl="1" indent="0">
              <a:buNone/>
            </a:pPr>
            <a:r>
              <a:rPr lang="en-US" dirty="0">
                <a:solidFill>
                  <a:schemeClr val="bg1"/>
                </a:solidFill>
              </a:rPr>
              <a:t>Willy Knight</a:t>
            </a:r>
          </a:p>
          <a:p>
            <a:pPr marL="0" lvl="1" indent="0">
              <a:buNone/>
            </a:pPr>
            <a:r>
              <a:rPr lang="en-US" dirty="0">
                <a:solidFill>
                  <a:schemeClr val="bg1"/>
                </a:solidFill>
              </a:rPr>
              <a:t>Whitney Bruni</a:t>
            </a:r>
          </a:p>
          <a:p>
            <a:pPr marL="0" lvl="1" indent="0">
              <a:buNone/>
            </a:pPr>
            <a:r>
              <a:rPr lang="en-US" dirty="0">
                <a:solidFill>
                  <a:schemeClr val="bg1"/>
                </a:solidFill>
              </a:rPr>
              <a:t>Nick Adams</a:t>
            </a:r>
          </a:p>
          <a:p>
            <a:pPr marL="0" lvl="1" indent="0">
              <a:buNone/>
            </a:pPr>
            <a:r>
              <a:rPr lang="en-US" dirty="0">
                <a:solidFill>
                  <a:schemeClr val="bg1"/>
                </a:solidFill>
              </a:rPr>
              <a:t>Judd Lautenschlager</a:t>
            </a:r>
          </a:p>
          <a:p>
            <a:pPr marL="0" lvl="1" indent="0">
              <a:buNone/>
            </a:pPr>
            <a:r>
              <a:rPr lang="en-US" dirty="0">
                <a:solidFill>
                  <a:schemeClr val="bg1"/>
                </a:solidFill>
              </a:rPr>
              <a:t>Fran </a:t>
            </a:r>
            <a:r>
              <a:rPr lang="en-US" dirty="0" err="1">
                <a:solidFill>
                  <a:schemeClr val="bg1"/>
                </a:solidFill>
              </a:rPr>
              <a:t>Douros</a:t>
            </a:r>
            <a:endParaRPr lang="en-US" dirty="0">
              <a:solidFill>
                <a:schemeClr val="bg1"/>
              </a:solidFill>
            </a:endParaRPr>
          </a:p>
          <a:p>
            <a:pPr marL="0" lvl="1" indent="0">
              <a:buNone/>
            </a:pPr>
            <a:r>
              <a:rPr lang="en-US" dirty="0">
                <a:solidFill>
                  <a:schemeClr val="bg1"/>
                </a:solidFill>
              </a:rPr>
              <a:t>Jen Grey</a:t>
            </a:r>
          </a:p>
          <a:p>
            <a:pPr marL="0" lvl="1" indent="0">
              <a:buNone/>
            </a:pPr>
            <a:r>
              <a:rPr lang="en-US" dirty="0">
                <a:solidFill>
                  <a:schemeClr val="bg1"/>
                </a:solidFill>
              </a:rPr>
              <a:t>Walt </a:t>
            </a:r>
            <a:r>
              <a:rPr lang="en-US" dirty="0" err="1">
                <a:solidFill>
                  <a:schemeClr val="bg1"/>
                </a:solidFill>
              </a:rPr>
              <a:t>Dethlefesen</a:t>
            </a:r>
            <a:endParaRPr lang="en-US" dirty="0">
              <a:solidFill>
                <a:schemeClr val="bg1"/>
              </a:solidFill>
            </a:endParaRPr>
          </a:p>
          <a:p>
            <a:pPr marL="0" lvl="1" indent="0">
              <a:buNone/>
            </a:pPr>
            <a:r>
              <a:rPr lang="en-US" dirty="0">
                <a:solidFill>
                  <a:schemeClr val="bg1"/>
                </a:solidFill>
              </a:rPr>
              <a:t>Quinn Rowley</a:t>
            </a:r>
          </a:p>
          <a:p>
            <a:pPr marL="457200" lvl="1" indent="0">
              <a:buNone/>
            </a:pPr>
            <a:endParaRPr lang="en-US" dirty="0">
              <a:solidFill>
                <a:schemeClr val="bg1"/>
              </a:solidFill>
            </a:endParaRPr>
          </a:p>
        </p:txBody>
      </p:sp>
    </p:spTree>
    <p:extLst>
      <p:ext uri="{BB962C8B-B14F-4D97-AF65-F5344CB8AC3E}">
        <p14:creationId xmlns:p14="http://schemas.microsoft.com/office/powerpoint/2010/main" val="171007297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DE56F-E586-0146-BA01-8BD443C712E6}"/>
              </a:ext>
            </a:extLst>
          </p:cNvPr>
          <p:cNvSpPr>
            <a:spLocks noGrp="1"/>
          </p:cNvSpPr>
          <p:nvPr>
            <p:ph type="title"/>
          </p:nvPr>
        </p:nvSpPr>
        <p:spPr>
          <a:xfrm>
            <a:off x="8261404" y="1675888"/>
            <a:ext cx="3383280" cy="1920240"/>
          </a:xfrm>
        </p:spPr>
        <p:txBody>
          <a:bodyPr/>
          <a:lstStyle/>
          <a:p>
            <a:r>
              <a:rPr lang="en-US" dirty="0"/>
              <a:t>Long Range Plan</a:t>
            </a:r>
          </a:p>
        </p:txBody>
      </p:sp>
      <p:sp>
        <p:nvSpPr>
          <p:cNvPr id="3" name="Content Placeholder 2">
            <a:extLst>
              <a:ext uri="{FF2B5EF4-FFF2-40B4-BE49-F238E27FC236}">
                <a16:creationId xmlns:a16="http://schemas.microsoft.com/office/drawing/2014/main" id="{498BF7C0-EDD3-B245-BA28-3542A7F541B2}"/>
              </a:ext>
            </a:extLst>
          </p:cNvPr>
          <p:cNvSpPr>
            <a:spLocks noGrp="1"/>
          </p:cNvSpPr>
          <p:nvPr>
            <p:ph idx="1"/>
          </p:nvPr>
        </p:nvSpPr>
        <p:spPr/>
        <p:txBody>
          <a:bodyPr/>
          <a:lstStyle/>
          <a:p>
            <a:r>
              <a:rPr lang="en-US" sz="2400" dirty="0"/>
              <a:t>Erosion Control and Prevention</a:t>
            </a:r>
          </a:p>
          <a:p>
            <a:pPr lvl="2"/>
            <a:r>
              <a:rPr lang="en-US" sz="1800" dirty="0">
                <a:solidFill>
                  <a:schemeClr val="tx2"/>
                </a:solidFill>
              </a:rPr>
              <a:t>Challenges of higher water levels and increased rainfall YOY</a:t>
            </a:r>
          </a:p>
          <a:p>
            <a:pPr lvl="2"/>
            <a:r>
              <a:rPr lang="en-US" sz="1800" dirty="0">
                <a:solidFill>
                  <a:schemeClr val="tx2"/>
                </a:solidFill>
              </a:rPr>
              <a:t>Many parts of the lake are being affected</a:t>
            </a:r>
          </a:p>
          <a:p>
            <a:pPr lvl="2"/>
            <a:r>
              <a:rPr lang="en-US" sz="1800" dirty="0">
                <a:solidFill>
                  <a:schemeClr val="tx2"/>
                </a:solidFill>
              </a:rPr>
              <a:t>Dam management practices implemented </a:t>
            </a:r>
          </a:p>
          <a:p>
            <a:pPr lvl="2"/>
            <a:r>
              <a:rPr lang="en-US" sz="1800" dirty="0">
                <a:solidFill>
                  <a:schemeClr val="tx2"/>
                </a:solidFill>
              </a:rPr>
              <a:t>Partnership with Grounds and Long Range Planning to install boulder retaining wall in two locations: </a:t>
            </a:r>
          </a:p>
          <a:p>
            <a:pPr lvl="6"/>
            <a:r>
              <a:rPr lang="en-US" sz="1400" dirty="0">
                <a:solidFill>
                  <a:schemeClr val="tx2"/>
                </a:solidFill>
              </a:rPr>
              <a:t>Wagner Park to Play Island Bridge</a:t>
            </a:r>
          </a:p>
          <a:p>
            <a:pPr lvl="6"/>
            <a:r>
              <a:rPr lang="en-US" sz="1400" dirty="0">
                <a:solidFill>
                  <a:schemeClr val="tx2"/>
                </a:solidFill>
              </a:rPr>
              <a:t>Around Play Island from Beach to Beach</a:t>
            </a:r>
          </a:p>
          <a:p>
            <a:pPr lvl="6"/>
            <a:r>
              <a:rPr lang="en-US" sz="1400" dirty="0">
                <a:solidFill>
                  <a:schemeClr val="tx2"/>
                </a:solidFill>
              </a:rPr>
              <a:t>~650 Linear Feet</a:t>
            </a:r>
          </a:p>
          <a:p>
            <a:pPr lvl="6"/>
            <a:r>
              <a:rPr lang="en-US" sz="1400" dirty="0">
                <a:solidFill>
                  <a:schemeClr val="tx2"/>
                </a:solidFill>
              </a:rPr>
              <a:t>140 metric tons </a:t>
            </a:r>
          </a:p>
          <a:p>
            <a:pPr lvl="2"/>
            <a:r>
              <a:rPr lang="en-US" sz="1800" dirty="0">
                <a:solidFill>
                  <a:schemeClr val="tx2"/>
                </a:solidFill>
              </a:rPr>
              <a:t>SE Boat Landing area cleared and additional boulder retaining wall to support WALK TL Plan</a:t>
            </a:r>
          </a:p>
          <a:p>
            <a:pPr lvl="1"/>
            <a:r>
              <a:rPr lang="en-US" sz="2400" dirty="0" err="1">
                <a:solidFill>
                  <a:schemeClr val="tx2"/>
                </a:solidFill>
              </a:rPr>
              <a:t>Phoslock</a:t>
            </a:r>
            <a:r>
              <a:rPr lang="en-US" sz="2400" dirty="0">
                <a:solidFill>
                  <a:schemeClr val="tx2"/>
                </a:solidFill>
              </a:rPr>
              <a:t> Treatment for North Lake</a:t>
            </a:r>
          </a:p>
          <a:p>
            <a:pPr lvl="1"/>
            <a:r>
              <a:rPr lang="en-US" sz="2400" dirty="0">
                <a:solidFill>
                  <a:schemeClr val="tx2"/>
                </a:solidFill>
              </a:rPr>
              <a:t>H&amp;H Study</a:t>
            </a:r>
          </a:p>
          <a:p>
            <a:pPr lvl="2"/>
            <a:endParaRPr lang="en-US" sz="1600" dirty="0">
              <a:solidFill>
                <a:schemeClr val="tx2"/>
              </a:solidFill>
            </a:endParaRPr>
          </a:p>
          <a:p>
            <a:pPr lvl="2"/>
            <a:endParaRPr lang="en-US" sz="1600" dirty="0">
              <a:solidFill>
                <a:schemeClr val="tx2"/>
              </a:solidFill>
            </a:endParaRPr>
          </a:p>
          <a:p>
            <a:endParaRPr lang="en-US" dirty="0"/>
          </a:p>
        </p:txBody>
      </p:sp>
      <p:sp>
        <p:nvSpPr>
          <p:cNvPr id="4" name="Text Placeholder 3">
            <a:extLst>
              <a:ext uri="{FF2B5EF4-FFF2-40B4-BE49-F238E27FC236}">
                <a16:creationId xmlns:a16="http://schemas.microsoft.com/office/drawing/2014/main" id="{43C1C681-1035-754B-B572-FA4F109C4A81}"/>
              </a:ext>
            </a:extLst>
          </p:cNvPr>
          <p:cNvSpPr>
            <a:spLocks noGrp="1"/>
          </p:cNvSpPr>
          <p:nvPr>
            <p:ph type="body" sz="half" idx="2"/>
          </p:nvPr>
        </p:nvSpPr>
        <p:spPr>
          <a:xfrm>
            <a:off x="8275982" y="3645419"/>
            <a:ext cx="3398520" cy="3126987"/>
          </a:xfrm>
        </p:spPr>
        <p:txBody>
          <a:bodyPr/>
          <a:lstStyle/>
          <a:p>
            <a:r>
              <a:rPr lang="en-US" dirty="0"/>
              <a:t>2020 Activities</a:t>
            </a:r>
          </a:p>
        </p:txBody>
      </p:sp>
    </p:spTree>
    <p:extLst>
      <p:ext uri="{BB962C8B-B14F-4D97-AF65-F5344CB8AC3E}">
        <p14:creationId xmlns:p14="http://schemas.microsoft.com/office/powerpoint/2010/main" val="20145194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1B4241-CD25-E944-B58F-880D95E583A4}"/>
              </a:ext>
            </a:extLst>
          </p:cNvPr>
          <p:cNvSpPr>
            <a:spLocks noGrp="1"/>
          </p:cNvSpPr>
          <p:nvPr>
            <p:ph type="title"/>
          </p:nvPr>
        </p:nvSpPr>
        <p:spPr/>
        <p:txBody>
          <a:bodyPr/>
          <a:lstStyle/>
          <a:p>
            <a:r>
              <a:rPr lang="en-US"/>
              <a:t>Hydrologic &amp; Hydraulic (H&amp;H) Study</a:t>
            </a:r>
            <a:endParaRPr lang="en-US" dirty="0"/>
          </a:p>
        </p:txBody>
      </p:sp>
      <p:sp>
        <p:nvSpPr>
          <p:cNvPr id="3" name="Content Placeholder 2">
            <a:extLst>
              <a:ext uri="{FF2B5EF4-FFF2-40B4-BE49-F238E27FC236}">
                <a16:creationId xmlns:a16="http://schemas.microsoft.com/office/drawing/2014/main" id="{83507AB3-5467-6A48-AC9C-E614F6349CA7}"/>
              </a:ext>
            </a:extLst>
          </p:cNvPr>
          <p:cNvSpPr>
            <a:spLocks noGrp="1"/>
          </p:cNvSpPr>
          <p:nvPr>
            <p:ph idx="1"/>
          </p:nvPr>
        </p:nvSpPr>
        <p:spPr/>
        <p:txBody>
          <a:bodyPr>
            <a:normAutofit fontScale="92500" lnSpcReduction="10000"/>
          </a:bodyPr>
          <a:lstStyle/>
          <a:p>
            <a:r>
              <a:rPr lang="en-US" sz="1800" dirty="0">
                <a:solidFill>
                  <a:schemeClr val="tx1"/>
                </a:solidFill>
              </a:rPr>
              <a:t>Phase 1 Study Completed</a:t>
            </a:r>
          </a:p>
          <a:p>
            <a:pPr lvl="2"/>
            <a:r>
              <a:rPr lang="en-US" sz="1800" dirty="0">
                <a:solidFill>
                  <a:schemeClr val="tx1"/>
                </a:solidFill>
              </a:rPr>
              <a:t>Gauges Installed – 3 in ground, 3 in the lake system</a:t>
            </a:r>
          </a:p>
          <a:p>
            <a:pPr lvl="2"/>
            <a:r>
              <a:rPr lang="en-US" sz="1800" dirty="0">
                <a:solidFill>
                  <a:schemeClr val="tx1"/>
                </a:solidFill>
              </a:rPr>
              <a:t>Model Developed and Completed – Water levels, impact from Rainfall</a:t>
            </a:r>
          </a:p>
          <a:p>
            <a:pPr lvl="2"/>
            <a:r>
              <a:rPr lang="en-US" sz="1800" dirty="0">
                <a:solidFill>
                  <a:schemeClr val="tx1"/>
                </a:solidFill>
              </a:rPr>
              <a:t>Focused in the Soccer Field area</a:t>
            </a:r>
          </a:p>
          <a:p>
            <a:pPr lvl="2"/>
            <a:r>
              <a:rPr lang="en-US" sz="1800" dirty="0">
                <a:solidFill>
                  <a:schemeClr val="tx1"/>
                </a:solidFill>
              </a:rPr>
              <a:t>Initiate Database for project prioritization, potential grant applications</a:t>
            </a:r>
          </a:p>
          <a:p>
            <a:r>
              <a:rPr lang="en-US" sz="1800" dirty="0">
                <a:solidFill>
                  <a:schemeClr val="tx1"/>
                </a:solidFill>
              </a:rPr>
              <a:t>Phase 1 Recommendations – Improve Stormwater Management in and around Soccer Field</a:t>
            </a:r>
          </a:p>
          <a:p>
            <a:pPr lvl="2"/>
            <a:r>
              <a:rPr lang="en-US" sz="1800" dirty="0">
                <a:solidFill>
                  <a:schemeClr val="tx1"/>
                </a:solidFill>
              </a:rPr>
              <a:t>Smaller Project </a:t>
            </a:r>
          </a:p>
          <a:p>
            <a:pPr lvl="4"/>
            <a:r>
              <a:rPr lang="en-US" sz="1800" i="1" dirty="0">
                <a:solidFill>
                  <a:schemeClr val="tx1"/>
                </a:solidFill>
              </a:rPr>
              <a:t>Fill added</a:t>
            </a:r>
          </a:p>
          <a:p>
            <a:pPr lvl="4"/>
            <a:r>
              <a:rPr lang="en-US" sz="1800" i="1" dirty="0">
                <a:solidFill>
                  <a:schemeClr val="tx1"/>
                </a:solidFill>
              </a:rPr>
              <a:t>Bioswales/Improved drainage</a:t>
            </a:r>
            <a:endParaRPr lang="en-US" sz="1400" dirty="0">
              <a:solidFill>
                <a:schemeClr val="tx1"/>
              </a:solidFill>
            </a:endParaRPr>
          </a:p>
          <a:p>
            <a:pPr lvl="2"/>
            <a:r>
              <a:rPr lang="en-US" sz="1800" dirty="0">
                <a:solidFill>
                  <a:schemeClr val="tx1"/>
                </a:solidFill>
              </a:rPr>
              <a:t>Larger Project </a:t>
            </a:r>
            <a:endParaRPr lang="en-US" sz="1800" i="1" dirty="0">
              <a:solidFill>
                <a:schemeClr val="tx1"/>
              </a:solidFill>
            </a:endParaRPr>
          </a:p>
          <a:p>
            <a:pPr lvl="4"/>
            <a:r>
              <a:rPr lang="en-US" sz="1800" i="1" dirty="0">
                <a:solidFill>
                  <a:schemeClr val="tx1"/>
                </a:solidFill>
              </a:rPr>
              <a:t>Build on Smaller Project, Infrastructure Improvements</a:t>
            </a:r>
          </a:p>
          <a:p>
            <a:r>
              <a:rPr lang="en-US" sz="1800" dirty="0">
                <a:solidFill>
                  <a:schemeClr val="tx1"/>
                </a:solidFill>
              </a:rPr>
              <a:t>Next Steps</a:t>
            </a:r>
          </a:p>
          <a:p>
            <a:r>
              <a:rPr lang="en-US" sz="1800" dirty="0">
                <a:solidFill>
                  <a:schemeClr val="tx1"/>
                </a:solidFill>
              </a:rPr>
              <a:t>Agreement with Village on Approach </a:t>
            </a:r>
          </a:p>
          <a:p>
            <a:r>
              <a:rPr lang="en-US" sz="1800" dirty="0">
                <a:solidFill>
                  <a:schemeClr val="tx1"/>
                </a:solidFill>
              </a:rPr>
              <a:t>2021 – Ongoing data </a:t>
            </a:r>
            <a:r>
              <a:rPr lang="en-US" sz="1800">
                <a:solidFill>
                  <a:schemeClr val="tx1"/>
                </a:solidFill>
              </a:rPr>
              <a:t>collection for </a:t>
            </a:r>
            <a:r>
              <a:rPr lang="en-US" sz="1800" dirty="0">
                <a:solidFill>
                  <a:schemeClr val="tx1"/>
                </a:solidFill>
              </a:rPr>
              <a:t>future planning</a:t>
            </a:r>
          </a:p>
          <a:p>
            <a:endParaRPr lang="en-US" dirty="0"/>
          </a:p>
        </p:txBody>
      </p:sp>
      <p:sp>
        <p:nvSpPr>
          <p:cNvPr id="4" name="Text Placeholder 3">
            <a:extLst>
              <a:ext uri="{FF2B5EF4-FFF2-40B4-BE49-F238E27FC236}">
                <a16:creationId xmlns:a16="http://schemas.microsoft.com/office/drawing/2014/main" id="{53B04886-1627-A84A-B90D-3AB423763F5A}"/>
              </a:ext>
            </a:extLst>
          </p:cNvPr>
          <p:cNvSpPr>
            <a:spLocks noGrp="1"/>
          </p:cNvSpPr>
          <p:nvPr>
            <p:ph type="body" sz="half" idx="2"/>
          </p:nvPr>
        </p:nvSpPr>
        <p:spPr/>
        <p:txBody>
          <a:bodyPr/>
          <a:lstStyle/>
          <a:p>
            <a:endParaRPr lang="en-US" dirty="0"/>
          </a:p>
          <a:p>
            <a:r>
              <a:rPr lang="en-US" dirty="0"/>
              <a:t>Collaborative Effort with the Village of Tower Lakes</a:t>
            </a:r>
          </a:p>
          <a:p>
            <a:endParaRPr lang="en-US" dirty="0"/>
          </a:p>
          <a:p>
            <a:r>
              <a:rPr lang="en-US" dirty="0"/>
              <a:t>Partially Funded via WMB grant from Lake County Stormwater Management</a:t>
            </a:r>
          </a:p>
        </p:txBody>
      </p:sp>
    </p:spTree>
    <p:extLst>
      <p:ext uri="{BB962C8B-B14F-4D97-AF65-F5344CB8AC3E}">
        <p14:creationId xmlns:p14="http://schemas.microsoft.com/office/powerpoint/2010/main" val="423792132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2B63E4-6F86-6D4F-A1CC-2BECEC717042}"/>
              </a:ext>
            </a:extLst>
          </p:cNvPr>
          <p:cNvSpPr>
            <a:spLocks noGrp="1"/>
          </p:cNvSpPr>
          <p:nvPr>
            <p:ph type="title"/>
          </p:nvPr>
        </p:nvSpPr>
        <p:spPr/>
        <p:txBody>
          <a:bodyPr/>
          <a:lstStyle/>
          <a:p>
            <a:r>
              <a:rPr lang="en-US" sz="3200" dirty="0"/>
              <a:t>Budget Overview-Special Lake Assessment</a:t>
            </a:r>
          </a:p>
        </p:txBody>
      </p:sp>
      <p:sp>
        <p:nvSpPr>
          <p:cNvPr id="3" name="Content Placeholder 2">
            <a:extLst>
              <a:ext uri="{FF2B5EF4-FFF2-40B4-BE49-F238E27FC236}">
                <a16:creationId xmlns:a16="http://schemas.microsoft.com/office/drawing/2014/main" id="{28063C96-B49C-9840-B7ED-6E1EC1DF1FB0}"/>
              </a:ext>
            </a:extLst>
          </p:cNvPr>
          <p:cNvSpPr>
            <a:spLocks noGrp="1"/>
          </p:cNvSpPr>
          <p:nvPr>
            <p:ph idx="1"/>
          </p:nvPr>
        </p:nvSpPr>
        <p:spPr/>
        <p:txBody>
          <a:bodyPr>
            <a:normAutofit fontScale="92500" lnSpcReduction="10000"/>
          </a:bodyPr>
          <a:lstStyle/>
          <a:p>
            <a:r>
              <a:rPr lang="en-US" dirty="0"/>
              <a:t>Lake Assessment Funding</a:t>
            </a:r>
          </a:p>
          <a:p>
            <a:pPr lvl="2"/>
            <a:r>
              <a:rPr lang="en-US" dirty="0"/>
              <a:t>2019 Activity</a:t>
            </a:r>
          </a:p>
          <a:p>
            <a:pPr lvl="4"/>
            <a:r>
              <a:rPr lang="en-US" dirty="0"/>
              <a:t>Silt Removal</a:t>
            </a:r>
          </a:p>
          <a:p>
            <a:pPr lvl="4"/>
            <a:r>
              <a:rPr lang="en-US" dirty="0"/>
              <a:t>Weed Harvesting</a:t>
            </a:r>
          </a:p>
          <a:p>
            <a:pPr lvl="2"/>
            <a:r>
              <a:rPr lang="en-US" dirty="0"/>
              <a:t>2020 Spend</a:t>
            </a:r>
          </a:p>
          <a:p>
            <a:pPr lvl="4"/>
            <a:r>
              <a:rPr lang="en-US" dirty="0"/>
              <a:t>North Lake </a:t>
            </a:r>
            <a:r>
              <a:rPr lang="en-US" dirty="0" err="1"/>
              <a:t>Phoslock</a:t>
            </a:r>
            <a:r>
              <a:rPr lang="en-US" dirty="0"/>
              <a:t> Treatment</a:t>
            </a:r>
          </a:p>
          <a:p>
            <a:pPr lvl="4"/>
            <a:r>
              <a:rPr lang="en-US" dirty="0"/>
              <a:t>Shoreline Erosion</a:t>
            </a:r>
          </a:p>
          <a:p>
            <a:pPr lvl="4"/>
            <a:r>
              <a:rPr lang="en-US" dirty="0"/>
              <a:t>H&amp;H Study</a:t>
            </a:r>
          </a:p>
          <a:p>
            <a:pPr lvl="2"/>
            <a:r>
              <a:rPr lang="en-US" dirty="0"/>
              <a:t>2021 Plan</a:t>
            </a:r>
          </a:p>
          <a:p>
            <a:pPr lvl="4"/>
            <a:r>
              <a:rPr lang="en-US" dirty="0"/>
              <a:t>Soccer Field/Stormwater Improvement</a:t>
            </a:r>
          </a:p>
          <a:p>
            <a:pPr lvl="4"/>
            <a:r>
              <a:rPr lang="en-US" dirty="0"/>
              <a:t>$114,000 remaining to be spent</a:t>
            </a:r>
          </a:p>
          <a:p>
            <a:pPr lvl="2"/>
            <a:r>
              <a:rPr lang="en-US" dirty="0"/>
              <a:t>What’s Next?</a:t>
            </a:r>
          </a:p>
          <a:p>
            <a:pPr lvl="4"/>
            <a:r>
              <a:rPr lang="en-US" dirty="0"/>
              <a:t>Ongoing Shoreline Improvement Plans</a:t>
            </a:r>
          </a:p>
          <a:p>
            <a:pPr lvl="4"/>
            <a:r>
              <a:rPr lang="en-US" dirty="0"/>
              <a:t>Dam Considerations</a:t>
            </a:r>
          </a:p>
          <a:p>
            <a:pPr lvl="4"/>
            <a:r>
              <a:rPr lang="en-US" dirty="0"/>
              <a:t>Silt Removal/Lake Depth</a:t>
            </a:r>
          </a:p>
          <a:p>
            <a:pPr lvl="4"/>
            <a:endParaRPr lang="en-US" dirty="0"/>
          </a:p>
          <a:p>
            <a:pPr lvl="4"/>
            <a:endParaRPr lang="en-US" dirty="0"/>
          </a:p>
          <a:p>
            <a:pPr marL="628650" lvl="4" indent="0">
              <a:buNone/>
            </a:pPr>
            <a:endParaRPr lang="en-US" dirty="0"/>
          </a:p>
          <a:p>
            <a:pPr lvl="4"/>
            <a:endParaRPr lang="en-US" dirty="0"/>
          </a:p>
        </p:txBody>
      </p:sp>
      <p:sp>
        <p:nvSpPr>
          <p:cNvPr id="4" name="Text Placeholder 3">
            <a:extLst>
              <a:ext uri="{FF2B5EF4-FFF2-40B4-BE49-F238E27FC236}">
                <a16:creationId xmlns:a16="http://schemas.microsoft.com/office/drawing/2014/main" id="{6D2824A9-43E9-4B44-9A19-F160C95C5680}"/>
              </a:ext>
            </a:extLst>
          </p:cNvPr>
          <p:cNvSpPr>
            <a:spLocks noGrp="1"/>
          </p:cNvSpPr>
          <p:nvPr>
            <p:ph type="body" sz="half" idx="2"/>
          </p:nvPr>
        </p:nvSpPr>
        <p:spPr/>
        <p:txBody>
          <a:bodyPr/>
          <a:lstStyle/>
          <a:p>
            <a:r>
              <a:rPr lang="en-US" dirty="0"/>
              <a:t>Goal: Research and experiment with other lake management Nest Management Practices</a:t>
            </a:r>
          </a:p>
        </p:txBody>
      </p:sp>
    </p:spTree>
    <p:extLst>
      <p:ext uri="{BB962C8B-B14F-4D97-AF65-F5344CB8AC3E}">
        <p14:creationId xmlns:p14="http://schemas.microsoft.com/office/powerpoint/2010/main" val="241703547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EC06FEB-D840-416F-AD9D-CE5F5A7E11D4}"/>
              </a:ext>
            </a:extLst>
          </p:cNvPr>
          <p:cNvSpPr>
            <a:spLocks noGrp="1"/>
          </p:cNvSpPr>
          <p:nvPr>
            <p:ph type="ctrTitle"/>
          </p:nvPr>
        </p:nvSpPr>
        <p:spPr/>
        <p:txBody>
          <a:bodyPr/>
          <a:lstStyle/>
          <a:p>
            <a:r>
              <a:rPr lang="en-US" dirty="0"/>
              <a:t>Member </a:t>
            </a:r>
            <a:br>
              <a:rPr lang="en-US" dirty="0"/>
            </a:br>
            <a:r>
              <a:rPr lang="en-US" dirty="0"/>
              <a:t>Services</a:t>
            </a:r>
          </a:p>
        </p:txBody>
      </p:sp>
      <p:sp>
        <p:nvSpPr>
          <p:cNvPr id="5" name="Subtitle 4">
            <a:extLst>
              <a:ext uri="{FF2B5EF4-FFF2-40B4-BE49-F238E27FC236}">
                <a16:creationId xmlns:a16="http://schemas.microsoft.com/office/drawing/2014/main" id="{A5A9A81C-EC48-4D13-BC59-3B0DAF76CEF8}"/>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4177338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173212" y="499533"/>
            <a:ext cx="3401568" cy="1920240"/>
          </a:xfrm>
          <a:prstGeom prst="rect">
            <a:avLst/>
          </a:prstGeom>
        </p:spPr>
        <p:txBody>
          <a:bodyPr vert="horz" lIns="91440" tIns="45720" rIns="91440" bIns="45720" rtlCol="0" anchor="b">
            <a:normAutofit/>
          </a:bodyPr>
          <a:lstStyle/>
          <a:p>
            <a:pPr defTabSz="914400">
              <a:lnSpc>
                <a:spcPct val="85000"/>
              </a:lnSpc>
              <a:spcBef>
                <a:spcPct val="0"/>
              </a:spcBef>
              <a:spcAft>
                <a:spcPts val="600"/>
              </a:spcAft>
            </a:pPr>
            <a:endParaRPr lang="en-US" sz="4000" b="1" spc="-120" dirty="0">
              <a:solidFill>
                <a:srgbClr val="FFFFFF"/>
              </a:solidFill>
              <a:latin typeface="+mj-lt"/>
              <a:ea typeface="+mj-ea"/>
              <a:cs typeface="+mj-cs"/>
            </a:endParaRPr>
          </a:p>
        </p:txBody>
      </p:sp>
      <p:sp>
        <p:nvSpPr>
          <p:cNvPr id="2" name="Title 1">
            <a:extLst>
              <a:ext uri="{FF2B5EF4-FFF2-40B4-BE49-F238E27FC236}">
                <a16:creationId xmlns:a16="http://schemas.microsoft.com/office/drawing/2014/main" id="{0A49ACB2-FC26-4287-93D2-61517C3D9C62}"/>
              </a:ext>
            </a:extLst>
          </p:cNvPr>
          <p:cNvSpPr>
            <a:spLocks noGrp="1"/>
          </p:cNvSpPr>
          <p:nvPr>
            <p:ph type="title"/>
          </p:nvPr>
        </p:nvSpPr>
        <p:spPr/>
        <p:txBody>
          <a:bodyPr/>
          <a:lstStyle/>
          <a:p>
            <a:r>
              <a:rPr lang="en-US" dirty="0"/>
              <a:t>TLIA Board &amp; Committees</a:t>
            </a:r>
          </a:p>
        </p:txBody>
      </p:sp>
      <p:grpSp>
        <p:nvGrpSpPr>
          <p:cNvPr id="7" name="Group 4">
            <a:extLst>
              <a:ext uri="{FF2B5EF4-FFF2-40B4-BE49-F238E27FC236}">
                <a16:creationId xmlns:a16="http://schemas.microsoft.com/office/drawing/2014/main" id="{490F02AE-160E-465F-BA2F-3C29EC840D50}"/>
              </a:ext>
            </a:extLst>
          </p:cNvPr>
          <p:cNvGrpSpPr>
            <a:grpSpLocks noChangeAspect="1"/>
          </p:cNvGrpSpPr>
          <p:nvPr/>
        </p:nvGrpSpPr>
        <p:grpSpPr bwMode="auto">
          <a:xfrm>
            <a:off x="762000" y="1587500"/>
            <a:ext cx="10426700" cy="4152900"/>
            <a:chOff x="480" y="1000"/>
            <a:chExt cx="6568" cy="2616"/>
          </a:xfrm>
        </p:grpSpPr>
        <p:sp>
          <p:nvSpPr>
            <p:cNvPr id="8" name="AutoShape 3">
              <a:extLst>
                <a:ext uri="{FF2B5EF4-FFF2-40B4-BE49-F238E27FC236}">
                  <a16:creationId xmlns:a16="http://schemas.microsoft.com/office/drawing/2014/main" id="{AAB3BF6C-7464-4F85-BEC7-7FD1FC6A24DF}"/>
                </a:ext>
              </a:extLst>
            </p:cNvPr>
            <p:cNvSpPr>
              <a:spLocks noChangeAspect="1" noChangeArrowheads="1" noTextEdit="1"/>
            </p:cNvSpPr>
            <p:nvPr/>
          </p:nvSpPr>
          <p:spPr bwMode="auto">
            <a:xfrm>
              <a:off x="480" y="1000"/>
              <a:ext cx="6568" cy="2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Rectangle 5">
              <a:extLst>
                <a:ext uri="{FF2B5EF4-FFF2-40B4-BE49-F238E27FC236}">
                  <a16:creationId xmlns:a16="http://schemas.microsoft.com/office/drawing/2014/main" id="{A85F3B1F-8664-443E-A733-374BD87C493E}"/>
                </a:ext>
              </a:extLst>
            </p:cNvPr>
            <p:cNvSpPr>
              <a:spLocks noChangeArrowheads="1"/>
            </p:cNvSpPr>
            <p:nvPr/>
          </p:nvSpPr>
          <p:spPr bwMode="auto">
            <a:xfrm>
              <a:off x="480" y="2459"/>
              <a:ext cx="6568" cy="144"/>
            </a:xfrm>
            <a:prstGeom prst="rect">
              <a:avLst/>
            </a:prstGeom>
            <a:solidFill>
              <a:srgbClr val="0F6FC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9">
              <a:extLst>
                <a:ext uri="{FF2B5EF4-FFF2-40B4-BE49-F238E27FC236}">
                  <a16:creationId xmlns:a16="http://schemas.microsoft.com/office/drawing/2014/main" id="{82456182-1654-4558-83A5-877C4B5035BC}"/>
                </a:ext>
              </a:extLst>
            </p:cNvPr>
            <p:cNvSpPr>
              <a:spLocks noChangeArrowheads="1"/>
            </p:cNvSpPr>
            <p:nvPr/>
          </p:nvSpPr>
          <p:spPr bwMode="auto">
            <a:xfrm>
              <a:off x="810" y="1151"/>
              <a:ext cx="875"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F6FC6"/>
                  </a:solidFill>
                  <a:effectLst/>
                  <a:latin typeface="Calibri" panose="020F0502020204030204" pitchFamily="34" charset="0"/>
                </a:rPr>
                <a:t>Financial Secretary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 name="Rectangle 10">
              <a:extLst>
                <a:ext uri="{FF2B5EF4-FFF2-40B4-BE49-F238E27FC236}">
                  <a16:creationId xmlns:a16="http://schemas.microsoft.com/office/drawing/2014/main" id="{AB9295FE-F5B4-484D-9CA4-5623AA41C4B3}"/>
                </a:ext>
              </a:extLst>
            </p:cNvPr>
            <p:cNvSpPr>
              <a:spLocks noChangeArrowheads="1"/>
            </p:cNvSpPr>
            <p:nvPr/>
          </p:nvSpPr>
          <p:spPr bwMode="auto">
            <a:xfrm>
              <a:off x="2333" y="1151"/>
              <a:ext cx="678"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F6FC6"/>
                  </a:solidFill>
                  <a:effectLst/>
                  <a:latin typeface="Calibri" panose="020F0502020204030204" pitchFamily="34" charset="0"/>
                </a:rPr>
                <a:t>Vice President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 name="Rectangle 11">
              <a:extLst>
                <a:ext uri="{FF2B5EF4-FFF2-40B4-BE49-F238E27FC236}">
                  <a16:creationId xmlns:a16="http://schemas.microsoft.com/office/drawing/2014/main" id="{B809B27C-4C0F-43A5-995B-310EF5F90071}"/>
                </a:ext>
              </a:extLst>
            </p:cNvPr>
            <p:cNvSpPr>
              <a:spLocks noChangeArrowheads="1"/>
            </p:cNvSpPr>
            <p:nvPr/>
          </p:nvSpPr>
          <p:spPr bwMode="auto">
            <a:xfrm>
              <a:off x="3752" y="1151"/>
              <a:ext cx="469"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F6FC6"/>
                  </a:solidFill>
                  <a:effectLst/>
                  <a:latin typeface="Calibri" panose="020F0502020204030204" pitchFamily="34" charset="0"/>
                </a:rPr>
                <a:t>President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Rectangle 12">
              <a:extLst>
                <a:ext uri="{FF2B5EF4-FFF2-40B4-BE49-F238E27FC236}">
                  <a16:creationId xmlns:a16="http://schemas.microsoft.com/office/drawing/2014/main" id="{9FE7AC72-5209-4FC3-82BE-C1D39BEBC3A3}"/>
                </a:ext>
              </a:extLst>
            </p:cNvPr>
            <p:cNvSpPr>
              <a:spLocks noChangeArrowheads="1"/>
            </p:cNvSpPr>
            <p:nvPr/>
          </p:nvSpPr>
          <p:spPr bwMode="auto">
            <a:xfrm>
              <a:off x="5050" y="1151"/>
              <a:ext cx="475"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F6FC6"/>
                  </a:solidFill>
                  <a:effectLst/>
                  <a:latin typeface="Calibri" panose="020F0502020204030204" pitchFamily="34" charset="0"/>
                </a:rPr>
                <a:t>Treasurer</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 name="Rectangle 13">
              <a:extLst>
                <a:ext uri="{FF2B5EF4-FFF2-40B4-BE49-F238E27FC236}">
                  <a16:creationId xmlns:a16="http://schemas.microsoft.com/office/drawing/2014/main" id="{D15041C9-AEF9-4F56-A0EA-384516B2A20A}"/>
                </a:ext>
              </a:extLst>
            </p:cNvPr>
            <p:cNvSpPr>
              <a:spLocks noChangeArrowheads="1"/>
            </p:cNvSpPr>
            <p:nvPr/>
          </p:nvSpPr>
          <p:spPr bwMode="auto">
            <a:xfrm>
              <a:off x="6312" y="1151"/>
              <a:ext cx="463"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F6FC6"/>
                  </a:solidFill>
                  <a:effectLst/>
                  <a:latin typeface="Calibri" panose="020F0502020204030204" pitchFamily="34" charset="0"/>
                </a:rPr>
                <a:t>Secretary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 name="Rectangle 14">
              <a:extLst>
                <a:ext uri="{FF2B5EF4-FFF2-40B4-BE49-F238E27FC236}">
                  <a16:creationId xmlns:a16="http://schemas.microsoft.com/office/drawing/2014/main" id="{4B4815A0-B9F0-469D-99AB-69F07AF3FF79}"/>
                </a:ext>
              </a:extLst>
            </p:cNvPr>
            <p:cNvSpPr>
              <a:spLocks noChangeArrowheads="1"/>
            </p:cNvSpPr>
            <p:nvPr/>
          </p:nvSpPr>
          <p:spPr bwMode="auto">
            <a:xfrm>
              <a:off x="764" y="1330"/>
              <a:ext cx="956"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Melissa Covek (2022)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6" name="Rectangle 15">
              <a:extLst>
                <a:ext uri="{FF2B5EF4-FFF2-40B4-BE49-F238E27FC236}">
                  <a16:creationId xmlns:a16="http://schemas.microsoft.com/office/drawing/2014/main" id="{63C833D7-4279-411F-AF61-87504EC5141C}"/>
                </a:ext>
              </a:extLst>
            </p:cNvPr>
            <p:cNvSpPr>
              <a:spLocks noChangeArrowheads="1"/>
            </p:cNvSpPr>
            <p:nvPr/>
          </p:nvSpPr>
          <p:spPr bwMode="auto">
            <a:xfrm>
              <a:off x="1042" y="1463"/>
              <a:ext cx="405"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Finance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 name="Rectangle 16">
              <a:extLst>
                <a:ext uri="{FF2B5EF4-FFF2-40B4-BE49-F238E27FC236}">
                  <a16:creationId xmlns:a16="http://schemas.microsoft.com/office/drawing/2014/main" id="{94462A56-CA6E-4C0C-9138-E77BB16B325E}"/>
                </a:ext>
              </a:extLst>
            </p:cNvPr>
            <p:cNvSpPr>
              <a:spLocks noChangeArrowheads="1"/>
            </p:cNvSpPr>
            <p:nvPr/>
          </p:nvSpPr>
          <p:spPr bwMode="auto">
            <a:xfrm>
              <a:off x="2235" y="1330"/>
              <a:ext cx="875"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Mary Magro (2022)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 name="Rectangle 17">
              <a:extLst>
                <a:ext uri="{FF2B5EF4-FFF2-40B4-BE49-F238E27FC236}">
                  <a16:creationId xmlns:a16="http://schemas.microsoft.com/office/drawing/2014/main" id="{A26294D1-288C-44A7-B546-E167F09EC9D1}"/>
                </a:ext>
              </a:extLst>
            </p:cNvPr>
            <p:cNvSpPr>
              <a:spLocks noChangeArrowheads="1"/>
            </p:cNvSpPr>
            <p:nvPr/>
          </p:nvSpPr>
          <p:spPr bwMode="auto">
            <a:xfrm>
              <a:off x="2108" y="1463"/>
              <a:ext cx="1164"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Ex Officio (all committees)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 name="Rectangle 18">
              <a:extLst>
                <a:ext uri="{FF2B5EF4-FFF2-40B4-BE49-F238E27FC236}">
                  <a16:creationId xmlns:a16="http://schemas.microsoft.com/office/drawing/2014/main" id="{FC2B8B75-2C37-4119-BCD0-09383A57B22A}"/>
                </a:ext>
              </a:extLst>
            </p:cNvPr>
            <p:cNvSpPr>
              <a:spLocks noChangeArrowheads="1"/>
            </p:cNvSpPr>
            <p:nvPr/>
          </p:nvSpPr>
          <p:spPr bwMode="auto">
            <a:xfrm>
              <a:off x="2328" y="1596"/>
              <a:ext cx="695"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Transition/ LRP</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 name="Rectangle 19">
              <a:extLst>
                <a:ext uri="{FF2B5EF4-FFF2-40B4-BE49-F238E27FC236}">
                  <a16:creationId xmlns:a16="http://schemas.microsoft.com/office/drawing/2014/main" id="{3B29480E-5E09-41C0-9B05-0C669F328210}"/>
                </a:ext>
              </a:extLst>
            </p:cNvPr>
            <p:cNvSpPr>
              <a:spLocks noChangeArrowheads="1"/>
            </p:cNvSpPr>
            <p:nvPr/>
          </p:nvSpPr>
          <p:spPr bwMode="auto">
            <a:xfrm>
              <a:off x="3509" y="1330"/>
              <a:ext cx="973"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Steve Burgoon (2021)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 name="Rectangle 20">
              <a:extLst>
                <a:ext uri="{FF2B5EF4-FFF2-40B4-BE49-F238E27FC236}">
                  <a16:creationId xmlns:a16="http://schemas.microsoft.com/office/drawing/2014/main" id="{A9BED1C2-7DD1-4D52-8F0E-F2ED51565F23}"/>
                </a:ext>
              </a:extLst>
            </p:cNvPr>
            <p:cNvSpPr>
              <a:spLocks noChangeArrowheads="1"/>
            </p:cNvSpPr>
            <p:nvPr/>
          </p:nvSpPr>
          <p:spPr bwMode="auto">
            <a:xfrm>
              <a:off x="4899" y="1330"/>
              <a:ext cx="782"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Tom Kuna (2021)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2" name="Rectangle 21">
              <a:extLst>
                <a:ext uri="{FF2B5EF4-FFF2-40B4-BE49-F238E27FC236}">
                  <a16:creationId xmlns:a16="http://schemas.microsoft.com/office/drawing/2014/main" id="{F24D7B50-9594-4B5E-8067-8E22331D6F1C}"/>
                </a:ext>
              </a:extLst>
            </p:cNvPr>
            <p:cNvSpPr>
              <a:spLocks noChangeArrowheads="1"/>
            </p:cNvSpPr>
            <p:nvPr/>
          </p:nvSpPr>
          <p:spPr bwMode="auto">
            <a:xfrm>
              <a:off x="4951" y="1463"/>
              <a:ext cx="689"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Finance (Chair)</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3" name="Rectangle 22">
              <a:extLst>
                <a:ext uri="{FF2B5EF4-FFF2-40B4-BE49-F238E27FC236}">
                  <a16:creationId xmlns:a16="http://schemas.microsoft.com/office/drawing/2014/main" id="{BECD185D-8CB5-41E3-9E30-9A77CC4F9F3D}"/>
                </a:ext>
              </a:extLst>
            </p:cNvPr>
            <p:cNvSpPr>
              <a:spLocks noChangeArrowheads="1"/>
            </p:cNvSpPr>
            <p:nvPr/>
          </p:nvSpPr>
          <p:spPr bwMode="auto">
            <a:xfrm>
              <a:off x="6144" y="1330"/>
              <a:ext cx="805"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Kristi Nash (2021)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4" name="Rectangle 23">
              <a:extLst>
                <a:ext uri="{FF2B5EF4-FFF2-40B4-BE49-F238E27FC236}">
                  <a16:creationId xmlns:a16="http://schemas.microsoft.com/office/drawing/2014/main" id="{8C9BFD6B-1876-4DCE-B6DC-CA307A635CCB}"/>
                </a:ext>
              </a:extLst>
            </p:cNvPr>
            <p:cNvSpPr>
              <a:spLocks noChangeArrowheads="1"/>
            </p:cNvSpPr>
            <p:nvPr/>
          </p:nvSpPr>
          <p:spPr bwMode="auto">
            <a:xfrm>
              <a:off x="6168" y="1463"/>
              <a:ext cx="765"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Communications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 name="Rectangle 24">
              <a:extLst>
                <a:ext uri="{FF2B5EF4-FFF2-40B4-BE49-F238E27FC236}">
                  <a16:creationId xmlns:a16="http://schemas.microsoft.com/office/drawing/2014/main" id="{0EA3407E-F2D0-4893-B2A2-DC92DB7C2F30}"/>
                </a:ext>
              </a:extLst>
            </p:cNvPr>
            <p:cNvSpPr>
              <a:spLocks noChangeArrowheads="1"/>
            </p:cNvSpPr>
            <p:nvPr/>
          </p:nvSpPr>
          <p:spPr bwMode="auto">
            <a:xfrm>
              <a:off x="839" y="1729"/>
              <a:ext cx="799"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F6FC6"/>
                  </a:solidFill>
                  <a:effectLst/>
                  <a:latin typeface="Calibri" panose="020F0502020204030204" pitchFamily="34" charset="0"/>
                </a:rPr>
                <a:t>Member at Large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 name="Rectangle 25">
              <a:extLst>
                <a:ext uri="{FF2B5EF4-FFF2-40B4-BE49-F238E27FC236}">
                  <a16:creationId xmlns:a16="http://schemas.microsoft.com/office/drawing/2014/main" id="{5BD31BED-B0AA-46D9-BE2E-3A1A961D11A1}"/>
                </a:ext>
              </a:extLst>
            </p:cNvPr>
            <p:cNvSpPr>
              <a:spLocks noChangeArrowheads="1"/>
            </p:cNvSpPr>
            <p:nvPr/>
          </p:nvSpPr>
          <p:spPr bwMode="auto">
            <a:xfrm>
              <a:off x="787" y="1862"/>
              <a:ext cx="909"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Mike Megleo (2022)</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7" name="Rectangle 26">
              <a:extLst>
                <a:ext uri="{FF2B5EF4-FFF2-40B4-BE49-F238E27FC236}">
                  <a16:creationId xmlns:a16="http://schemas.microsoft.com/office/drawing/2014/main" id="{AA80F608-E084-4C12-9771-F05BADFFA0B8}"/>
                </a:ext>
              </a:extLst>
            </p:cNvPr>
            <p:cNvSpPr>
              <a:spLocks noChangeArrowheads="1"/>
            </p:cNvSpPr>
            <p:nvPr/>
          </p:nvSpPr>
          <p:spPr bwMode="auto">
            <a:xfrm>
              <a:off x="636" y="1996"/>
              <a:ext cx="1222"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Grounds Committee (Chair)</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 name="Rectangle 27">
              <a:extLst>
                <a:ext uri="{FF2B5EF4-FFF2-40B4-BE49-F238E27FC236}">
                  <a16:creationId xmlns:a16="http://schemas.microsoft.com/office/drawing/2014/main" id="{0FD853B9-F5EF-4D0C-8FA8-B10985C096ED}"/>
                </a:ext>
              </a:extLst>
            </p:cNvPr>
            <p:cNvSpPr>
              <a:spLocks noChangeArrowheads="1"/>
            </p:cNvSpPr>
            <p:nvPr/>
          </p:nvSpPr>
          <p:spPr bwMode="auto">
            <a:xfrm>
              <a:off x="2275" y="1729"/>
              <a:ext cx="799"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F6FC6"/>
                  </a:solidFill>
                  <a:effectLst/>
                  <a:latin typeface="Calibri" panose="020F0502020204030204" pitchFamily="34" charset="0"/>
                </a:rPr>
                <a:t>Member at Large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 name="Rectangle 28">
              <a:extLst>
                <a:ext uri="{FF2B5EF4-FFF2-40B4-BE49-F238E27FC236}">
                  <a16:creationId xmlns:a16="http://schemas.microsoft.com/office/drawing/2014/main" id="{1D74EDE9-0330-4DB1-A1AF-3F945210230B}"/>
                </a:ext>
              </a:extLst>
            </p:cNvPr>
            <p:cNvSpPr>
              <a:spLocks noChangeArrowheads="1"/>
            </p:cNvSpPr>
            <p:nvPr/>
          </p:nvSpPr>
          <p:spPr bwMode="auto">
            <a:xfrm>
              <a:off x="2200" y="1862"/>
              <a:ext cx="829"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Mark Handley (2022)</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0" name="Rectangle 29">
              <a:extLst>
                <a:ext uri="{FF2B5EF4-FFF2-40B4-BE49-F238E27FC236}">
                  <a16:creationId xmlns:a16="http://schemas.microsoft.com/office/drawing/2014/main" id="{1F50D2A0-0C84-4F56-A7A7-8C7AE542CA9A}"/>
                </a:ext>
              </a:extLst>
            </p:cNvPr>
            <p:cNvSpPr>
              <a:spLocks noChangeArrowheads="1"/>
            </p:cNvSpPr>
            <p:nvPr/>
          </p:nvSpPr>
          <p:spPr bwMode="auto">
            <a:xfrm>
              <a:off x="2136" y="1996"/>
              <a:ext cx="1095"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Member Services (Chair)</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 name="Rectangle 30">
              <a:extLst>
                <a:ext uri="{FF2B5EF4-FFF2-40B4-BE49-F238E27FC236}">
                  <a16:creationId xmlns:a16="http://schemas.microsoft.com/office/drawing/2014/main" id="{89444A6C-A145-4928-B5BE-A02152439F78}"/>
                </a:ext>
              </a:extLst>
            </p:cNvPr>
            <p:cNvSpPr>
              <a:spLocks noChangeArrowheads="1"/>
            </p:cNvSpPr>
            <p:nvPr/>
          </p:nvSpPr>
          <p:spPr bwMode="auto">
            <a:xfrm>
              <a:off x="4893" y="1729"/>
              <a:ext cx="799"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F6FC6"/>
                  </a:solidFill>
                  <a:effectLst/>
                  <a:latin typeface="Calibri" panose="020F0502020204030204" pitchFamily="34" charset="0"/>
                </a:rPr>
                <a:t>Member at Large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2" name="Rectangle 31">
              <a:extLst>
                <a:ext uri="{FF2B5EF4-FFF2-40B4-BE49-F238E27FC236}">
                  <a16:creationId xmlns:a16="http://schemas.microsoft.com/office/drawing/2014/main" id="{0FC29C8E-3642-43AC-A71F-A41C124CE555}"/>
                </a:ext>
              </a:extLst>
            </p:cNvPr>
            <p:cNvSpPr>
              <a:spLocks noChangeArrowheads="1"/>
            </p:cNvSpPr>
            <p:nvPr/>
          </p:nvSpPr>
          <p:spPr bwMode="auto">
            <a:xfrm>
              <a:off x="4824" y="1862"/>
              <a:ext cx="938"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Mitch Coulter (2021)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 name="Rectangle 32">
              <a:extLst>
                <a:ext uri="{FF2B5EF4-FFF2-40B4-BE49-F238E27FC236}">
                  <a16:creationId xmlns:a16="http://schemas.microsoft.com/office/drawing/2014/main" id="{18AF560E-D350-48CC-9A97-DFFE3043F404}"/>
                </a:ext>
              </a:extLst>
            </p:cNvPr>
            <p:cNvSpPr>
              <a:spLocks noChangeArrowheads="1"/>
            </p:cNvSpPr>
            <p:nvPr/>
          </p:nvSpPr>
          <p:spPr bwMode="auto">
            <a:xfrm>
              <a:off x="4922" y="1996"/>
              <a:ext cx="770"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Lake Committee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 name="Rectangle 33">
              <a:extLst>
                <a:ext uri="{FF2B5EF4-FFF2-40B4-BE49-F238E27FC236}">
                  <a16:creationId xmlns:a16="http://schemas.microsoft.com/office/drawing/2014/main" id="{8CC99790-C111-4F16-A8BB-3A312C09C557}"/>
                </a:ext>
              </a:extLst>
            </p:cNvPr>
            <p:cNvSpPr>
              <a:spLocks noChangeArrowheads="1"/>
            </p:cNvSpPr>
            <p:nvPr/>
          </p:nvSpPr>
          <p:spPr bwMode="auto">
            <a:xfrm>
              <a:off x="5050" y="2129"/>
              <a:ext cx="481"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(Co-Chair)</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5" name="Rectangle 34">
              <a:extLst>
                <a:ext uri="{FF2B5EF4-FFF2-40B4-BE49-F238E27FC236}">
                  <a16:creationId xmlns:a16="http://schemas.microsoft.com/office/drawing/2014/main" id="{5E9A308A-4CDA-40F4-B48B-8DCBC648BC5B}"/>
                </a:ext>
              </a:extLst>
            </p:cNvPr>
            <p:cNvSpPr>
              <a:spLocks noChangeArrowheads="1"/>
            </p:cNvSpPr>
            <p:nvPr/>
          </p:nvSpPr>
          <p:spPr bwMode="auto">
            <a:xfrm>
              <a:off x="4801" y="2262"/>
              <a:ext cx="1002"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Steve Kruse (Co-Chair)</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6" name="Rectangle 35">
              <a:extLst>
                <a:ext uri="{FF2B5EF4-FFF2-40B4-BE49-F238E27FC236}">
                  <a16:creationId xmlns:a16="http://schemas.microsoft.com/office/drawing/2014/main" id="{D4D4FC7B-57FF-40E5-AC12-C1BB5ED35477}"/>
                </a:ext>
              </a:extLst>
            </p:cNvPr>
            <p:cNvSpPr>
              <a:spLocks noChangeArrowheads="1"/>
            </p:cNvSpPr>
            <p:nvPr/>
          </p:nvSpPr>
          <p:spPr bwMode="auto">
            <a:xfrm>
              <a:off x="6156" y="1729"/>
              <a:ext cx="799"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F6FC6"/>
                  </a:solidFill>
                  <a:effectLst/>
                  <a:latin typeface="Calibri" panose="020F0502020204030204" pitchFamily="34" charset="0"/>
                </a:rPr>
                <a:t>Member at Large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7" name="Rectangle 36">
              <a:extLst>
                <a:ext uri="{FF2B5EF4-FFF2-40B4-BE49-F238E27FC236}">
                  <a16:creationId xmlns:a16="http://schemas.microsoft.com/office/drawing/2014/main" id="{3299850B-B99F-47C5-9E08-0CEC4837DA02}"/>
                </a:ext>
              </a:extLst>
            </p:cNvPr>
            <p:cNvSpPr>
              <a:spLocks noChangeArrowheads="1"/>
            </p:cNvSpPr>
            <p:nvPr/>
          </p:nvSpPr>
          <p:spPr bwMode="auto">
            <a:xfrm>
              <a:off x="6086" y="1862"/>
              <a:ext cx="933"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Mike Mitchell (2021)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8" name="Rectangle 37">
              <a:extLst>
                <a:ext uri="{FF2B5EF4-FFF2-40B4-BE49-F238E27FC236}">
                  <a16:creationId xmlns:a16="http://schemas.microsoft.com/office/drawing/2014/main" id="{B6A98D5A-2F9E-42A1-8E2C-B0AF965BBF1D}"/>
                </a:ext>
              </a:extLst>
            </p:cNvPr>
            <p:cNvSpPr>
              <a:spLocks noChangeArrowheads="1"/>
            </p:cNvSpPr>
            <p:nvPr/>
          </p:nvSpPr>
          <p:spPr bwMode="auto">
            <a:xfrm>
              <a:off x="6162" y="1996"/>
              <a:ext cx="794"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Grounds, Finance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9" name="Rectangle 38">
              <a:extLst>
                <a:ext uri="{FF2B5EF4-FFF2-40B4-BE49-F238E27FC236}">
                  <a16:creationId xmlns:a16="http://schemas.microsoft.com/office/drawing/2014/main" id="{692C6EEB-9914-487F-B926-5B67FEE8164A}"/>
                </a:ext>
              </a:extLst>
            </p:cNvPr>
            <p:cNvSpPr>
              <a:spLocks noChangeArrowheads="1"/>
            </p:cNvSpPr>
            <p:nvPr/>
          </p:nvSpPr>
          <p:spPr bwMode="auto">
            <a:xfrm>
              <a:off x="532" y="2609"/>
              <a:ext cx="1489"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F6FC6"/>
                  </a:solidFill>
                  <a:effectLst/>
                  <a:latin typeface="Calibri" panose="020F0502020204030204" pitchFamily="34" charset="0"/>
                </a:rPr>
                <a:t>Grounds Beautification &amp; Tennis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0" name="Rectangle 39">
              <a:extLst>
                <a:ext uri="{FF2B5EF4-FFF2-40B4-BE49-F238E27FC236}">
                  <a16:creationId xmlns:a16="http://schemas.microsoft.com/office/drawing/2014/main" id="{D3B98E09-BB89-4BE0-93CB-BD9D5698B1E5}"/>
                </a:ext>
              </a:extLst>
            </p:cNvPr>
            <p:cNvSpPr>
              <a:spLocks noChangeArrowheads="1"/>
            </p:cNvSpPr>
            <p:nvPr/>
          </p:nvSpPr>
          <p:spPr bwMode="auto">
            <a:xfrm>
              <a:off x="2287" y="2609"/>
              <a:ext cx="788"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F6FC6"/>
                  </a:solidFill>
                  <a:effectLst/>
                  <a:latin typeface="Calibri" panose="020F0502020204030204" pitchFamily="34" charset="0"/>
                </a:rPr>
                <a:t>Communications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1" name="Rectangle 40">
              <a:extLst>
                <a:ext uri="{FF2B5EF4-FFF2-40B4-BE49-F238E27FC236}">
                  <a16:creationId xmlns:a16="http://schemas.microsoft.com/office/drawing/2014/main" id="{3CBD76C7-8698-42AA-9E3F-ECD3D3943815}"/>
                </a:ext>
              </a:extLst>
            </p:cNvPr>
            <p:cNvSpPr>
              <a:spLocks noChangeArrowheads="1"/>
            </p:cNvSpPr>
            <p:nvPr/>
          </p:nvSpPr>
          <p:spPr bwMode="auto">
            <a:xfrm>
              <a:off x="3677" y="2609"/>
              <a:ext cx="643"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F6FC6"/>
                  </a:solidFill>
                  <a:effectLst/>
                  <a:latin typeface="Calibri" panose="020F0502020204030204" pitchFamily="34" charset="0"/>
                </a:rPr>
                <a:t>Social/Events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2" name="Rectangle 41">
              <a:extLst>
                <a:ext uri="{FF2B5EF4-FFF2-40B4-BE49-F238E27FC236}">
                  <a16:creationId xmlns:a16="http://schemas.microsoft.com/office/drawing/2014/main" id="{67232C67-0182-4858-BB97-FC9DF52A3CF4}"/>
                </a:ext>
              </a:extLst>
            </p:cNvPr>
            <p:cNvSpPr>
              <a:spLocks noChangeArrowheads="1"/>
            </p:cNvSpPr>
            <p:nvPr/>
          </p:nvSpPr>
          <p:spPr bwMode="auto">
            <a:xfrm>
              <a:off x="5125" y="2609"/>
              <a:ext cx="319"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F6FC6"/>
                  </a:solidFill>
                  <a:effectLst/>
                  <a:latin typeface="Calibri" panose="020F0502020204030204" pitchFamily="34" charset="0"/>
                </a:rPr>
                <a:t>Youth</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3" name="Rectangle 42">
              <a:extLst>
                <a:ext uri="{FF2B5EF4-FFF2-40B4-BE49-F238E27FC236}">
                  <a16:creationId xmlns:a16="http://schemas.microsoft.com/office/drawing/2014/main" id="{F68DC6AE-6875-41EE-A1F8-990E00532AB2}"/>
                </a:ext>
              </a:extLst>
            </p:cNvPr>
            <p:cNvSpPr>
              <a:spLocks noChangeArrowheads="1"/>
            </p:cNvSpPr>
            <p:nvPr/>
          </p:nvSpPr>
          <p:spPr bwMode="auto">
            <a:xfrm>
              <a:off x="6382" y="2609"/>
              <a:ext cx="319"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F6FC6"/>
                  </a:solidFill>
                  <a:effectLst/>
                  <a:latin typeface="Calibri" panose="020F0502020204030204" pitchFamily="34" charset="0"/>
                </a:rPr>
                <a:t>Beach</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4" name="Rectangle 43">
              <a:extLst>
                <a:ext uri="{FF2B5EF4-FFF2-40B4-BE49-F238E27FC236}">
                  <a16:creationId xmlns:a16="http://schemas.microsoft.com/office/drawing/2014/main" id="{BF9D7575-A911-43FD-A4A1-393B5A4B065E}"/>
                </a:ext>
              </a:extLst>
            </p:cNvPr>
            <p:cNvSpPr>
              <a:spLocks noChangeArrowheads="1"/>
            </p:cNvSpPr>
            <p:nvPr/>
          </p:nvSpPr>
          <p:spPr bwMode="auto">
            <a:xfrm>
              <a:off x="1094" y="2765"/>
              <a:ext cx="284"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00000"/>
                  </a:solidFill>
                  <a:effectLst/>
                  <a:latin typeface="Calibri" panose="020F0502020204030204" pitchFamily="34" charset="0"/>
                </a:rPr>
                <a:t>Chair</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5" name="Rectangle 44">
              <a:extLst>
                <a:ext uri="{FF2B5EF4-FFF2-40B4-BE49-F238E27FC236}">
                  <a16:creationId xmlns:a16="http://schemas.microsoft.com/office/drawing/2014/main" id="{7873F02A-BA39-4469-915A-0199D1DDF281}"/>
                </a:ext>
              </a:extLst>
            </p:cNvPr>
            <p:cNvSpPr>
              <a:spLocks noChangeArrowheads="1"/>
            </p:cNvSpPr>
            <p:nvPr/>
          </p:nvSpPr>
          <p:spPr bwMode="auto">
            <a:xfrm>
              <a:off x="995" y="2898"/>
              <a:ext cx="475"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Pat Covek</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6" name="Rectangle 45">
              <a:extLst>
                <a:ext uri="{FF2B5EF4-FFF2-40B4-BE49-F238E27FC236}">
                  <a16:creationId xmlns:a16="http://schemas.microsoft.com/office/drawing/2014/main" id="{C59D0B3B-F6EC-4065-AC48-729B7C6D7307}"/>
                </a:ext>
              </a:extLst>
            </p:cNvPr>
            <p:cNvSpPr>
              <a:spLocks noChangeArrowheads="1"/>
            </p:cNvSpPr>
            <p:nvPr/>
          </p:nvSpPr>
          <p:spPr bwMode="auto">
            <a:xfrm>
              <a:off x="2525" y="2765"/>
              <a:ext cx="284"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00000"/>
                  </a:solidFill>
                  <a:effectLst/>
                  <a:latin typeface="Calibri" panose="020F0502020204030204" pitchFamily="34" charset="0"/>
                </a:rPr>
                <a:t>Chair</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7" name="Rectangle 46">
              <a:extLst>
                <a:ext uri="{FF2B5EF4-FFF2-40B4-BE49-F238E27FC236}">
                  <a16:creationId xmlns:a16="http://schemas.microsoft.com/office/drawing/2014/main" id="{110A2E08-74B1-4E29-A4B4-53FE1C429A7E}"/>
                </a:ext>
              </a:extLst>
            </p:cNvPr>
            <p:cNvSpPr>
              <a:spLocks noChangeArrowheads="1"/>
            </p:cNvSpPr>
            <p:nvPr/>
          </p:nvSpPr>
          <p:spPr bwMode="auto">
            <a:xfrm>
              <a:off x="2299" y="2898"/>
              <a:ext cx="747"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Mary Kay Bolger</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8" name="Rectangle 47">
              <a:extLst>
                <a:ext uri="{FF2B5EF4-FFF2-40B4-BE49-F238E27FC236}">
                  <a16:creationId xmlns:a16="http://schemas.microsoft.com/office/drawing/2014/main" id="{6FBF39D1-8BE9-4F7B-8B08-315D8F7F5E4D}"/>
                </a:ext>
              </a:extLst>
            </p:cNvPr>
            <p:cNvSpPr>
              <a:spLocks noChangeArrowheads="1"/>
            </p:cNvSpPr>
            <p:nvPr/>
          </p:nvSpPr>
          <p:spPr bwMode="auto">
            <a:xfrm>
              <a:off x="3845" y="2765"/>
              <a:ext cx="284"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00000"/>
                  </a:solidFill>
                  <a:effectLst/>
                  <a:latin typeface="Calibri" panose="020F0502020204030204" pitchFamily="34" charset="0"/>
                </a:rPr>
                <a:t>Chair</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9" name="Rectangle 48">
              <a:extLst>
                <a:ext uri="{FF2B5EF4-FFF2-40B4-BE49-F238E27FC236}">
                  <a16:creationId xmlns:a16="http://schemas.microsoft.com/office/drawing/2014/main" id="{452A6AA3-1E87-43AF-ADE9-270E276C2396}"/>
                </a:ext>
              </a:extLst>
            </p:cNvPr>
            <p:cNvSpPr>
              <a:spLocks noChangeArrowheads="1"/>
            </p:cNvSpPr>
            <p:nvPr/>
          </p:nvSpPr>
          <p:spPr bwMode="auto">
            <a:xfrm>
              <a:off x="3677" y="2898"/>
              <a:ext cx="637"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Jeff Kernohan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0" name="Rectangle 49">
              <a:extLst>
                <a:ext uri="{FF2B5EF4-FFF2-40B4-BE49-F238E27FC236}">
                  <a16:creationId xmlns:a16="http://schemas.microsoft.com/office/drawing/2014/main" id="{BFC6BE9C-D13D-406E-B587-99E0C1B25CF7}"/>
                </a:ext>
              </a:extLst>
            </p:cNvPr>
            <p:cNvSpPr>
              <a:spLocks noChangeArrowheads="1"/>
            </p:cNvSpPr>
            <p:nvPr/>
          </p:nvSpPr>
          <p:spPr bwMode="auto">
            <a:xfrm>
              <a:off x="5142" y="2765"/>
              <a:ext cx="284"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00000"/>
                  </a:solidFill>
                  <a:effectLst/>
                  <a:latin typeface="Calibri" panose="020F0502020204030204" pitchFamily="34" charset="0"/>
                </a:rPr>
                <a:t>Chair</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1" name="Rectangle 50">
              <a:extLst>
                <a:ext uri="{FF2B5EF4-FFF2-40B4-BE49-F238E27FC236}">
                  <a16:creationId xmlns:a16="http://schemas.microsoft.com/office/drawing/2014/main" id="{6FFB8007-3F10-4347-A076-18E52C407F58}"/>
                </a:ext>
              </a:extLst>
            </p:cNvPr>
            <p:cNvSpPr>
              <a:spLocks noChangeArrowheads="1"/>
            </p:cNvSpPr>
            <p:nvPr/>
          </p:nvSpPr>
          <p:spPr bwMode="auto">
            <a:xfrm>
              <a:off x="4928" y="2898"/>
              <a:ext cx="724"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Gina Thompson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 name="Rectangle 51">
              <a:extLst>
                <a:ext uri="{FF2B5EF4-FFF2-40B4-BE49-F238E27FC236}">
                  <a16:creationId xmlns:a16="http://schemas.microsoft.com/office/drawing/2014/main" id="{1C14C0A2-59FC-490C-ACB0-94602432D9FC}"/>
                </a:ext>
              </a:extLst>
            </p:cNvPr>
            <p:cNvSpPr>
              <a:spLocks noChangeArrowheads="1"/>
            </p:cNvSpPr>
            <p:nvPr/>
          </p:nvSpPr>
          <p:spPr bwMode="auto">
            <a:xfrm>
              <a:off x="6405" y="2765"/>
              <a:ext cx="284"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00000"/>
                  </a:solidFill>
                  <a:effectLst/>
                  <a:latin typeface="Calibri" panose="020F0502020204030204" pitchFamily="34" charset="0"/>
                </a:rPr>
                <a:t>Chair</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 name="Rectangle 52">
              <a:extLst>
                <a:ext uri="{FF2B5EF4-FFF2-40B4-BE49-F238E27FC236}">
                  <a16:creationId xmlns:a16="http://schemas.microsoft.com/office/drawing/2014/main" id="{67C63256-F8F6-4C0C-A726-98E199FEA9B1}"/>
                </a:ext>
              </a:extLst>
            </p:cNvPr>
            <p:cNvSpPr>
              <a:spLocks noChangeArrowheads="1"/>
            </p:cNvSpPr>
            <p:nvPr/>
          </p:nvSpPr>
          <p:spPr bwMode="auto">
            <a:xfrm>
              <a:off x="6254" y="2898"/>
              <a:ext cx="579"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Mary Magro</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4" name="Rectangle 53">
              <a:extLst>
                <a:ext uri="{FF2B5EF4-FFF2-40B4-BE49-F238E27FC236}">
                  <a16:creationId xmlns:a16="http://schemas.microsoft.com/office/drawing/2014/main" id="{2B1110D3-0269-4D77-9581-6C089466F653}"/>
                </a:ext>
              </a:extLst>
            </p:cNvPr>
            <p:cNvSpPr>
              <a:spLocks noChangeArrowheads="1"/>
            </p:cNvSpPr>
            <p:nvPr/>
          </p:nvSpPr>
          <p:spPr bwMode="auto">
            <a:xfrm>
              <a:off x="2200" y="3159"/>
              <a:ext cx="979"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00000"/>
                  </a:solidFill>
                  <a:effectLst/>
                  <a:latin typeface="Calibri" panose="020F0502020204030204" pitchFamily="34" charset="0"/>
                </a:rPr>
                <a:t> Long Range Planning</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5" name="Rectangle 54">
              <a:extLst>
                <a:ext uri="{FF2B5EF4-FFF2-40B4-BE49-F238E27FC236}">
                  <a16:creationId xmlns:a16="http://schemas.microsoft.com/office/drawing/2014/main" id="{C5B5EF05-BF35-4DB2-96D2-3743607A6D0F}"/>
                </a:ext>
              </a:extLst>
            </p:cNvPr>
            <p:cNvSpPr>
              <a:spLocks noChangeArrowheads="1"/>
            </p:cNvSpPr>
            <p:nvPr/>
          </p:nvSpPr>
          <p:spPr bwMode="auto">
            <a:xfrm>
              <a:off x="3503" y="3159"/>
              <a:ext cx="990"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00000"/>
                  </a:solidFill>
                  <a:effectLst/>
                  <a:latin typeface="Calibri" panose="020F0502020204030204" pitchFamily="34" charset="0"/>
                </a:rPr>
                <a:t>Committee Vacancies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6" name="Rectangle 55">
              <a:extLst>
                <a:ext uri="{FF2B5EF4-FFF2-40B4-BE49-F238E27FC236}">
                  <a16:creationId xmlns:a16="http://schemas.microsoft.com/office/drawing/2014/main" id="{C11FD024-5D87-4EE7-A853-DCDE85838F71}"/>
                </a:ext>
              </a:extLst>
            </p:cNvPr>
            <p:cNvSpPr>
              <a:spLocks noChangeArrowheads="1"/>
            </p:cNvSpPr>
            <p:nvPr/>
          </p:nvSpPr>
          <p:spPr bwMode="auto">
            <a:xfrm>
              <a:off x="4986" y="3159"/>
              <a:ext cx="620"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00000"/>
                  </a:solidFill>
                  <a:effectLst/>
                  <a:latin typeface="Calibri" panose="020F0502020204030204" pitchFamily="34" charset="0"/>
                </a:rPr>
                <a:t>Nominations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7" name="Rectangle 56">
              <a:extLst>
                <a:ext uri="{FF2B5EF4-FFF2-40B4-BE49-F238E27FC236}">
                  <a16:creationId xmlns:a16="http://schemas.microsoft.com/office/drawing/2014/main" id="{69C79EC6-3A4D-41A4-9284-806C4DF70B18}"/>
                </a:ext>
              </a:extLst>
            </p:cNvPr>
            <p:cNvSpPr>
              <a:spLocks noChangeArrowheads="1"/>
            </p:cNvSpPr>
            <p:nvPr/>
          </p:nvSpPr>
          <p:spPr bwMode="auto">
            <a:xfrm>
              <a:off x="2252" y="3298"/>
              <a:ext cx="742"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Chair Mike Megleo</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8" name="Rectangle 57">
              <a:extLst>
                <a:ext uri="{FF2B5EF4-FFF2-40B4-BE49-F238E27FC236}">
                  <a16:creationId xmlns:a16="http://schemas.microsoft.com/office/drawing/2014/main" id="{FBF5F505-32BE-4C7D-9DBC-37F76E9EF30D}"/>
                </a:ext>
              </a:extLst>
            </p:cNvPr>
            <p:cNvSpPr>
              <a:spLocks noChangeArrowheads="1"/>
            </p:cNvSpPr>
            <p:nvPr/>
          </p:nvSpPr>
          <p:spPr bwMode="auto">
            <a:xfrm>
              <a:off x="3671" y="3298"/>
              <a:ext cx="649"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Boating, Legal</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9" name="Rectangle 58">
              <a:extLst>
                <a:ext uri="{FF2B5EF4-FFF2-40B4-BE49-F238E27FC236}">
                  <a16:creationId xmlns:a16="http://schemas.microsoft.com/office/drawing/2014/main" id="{202B7948-2851-48D2-A9F5-BB1FB6634F8A}"/>
                </a:ext>
              </a:extLst>
            </p:cNvPr>
            <p:cNvSpPr>
              <a:spLocks noChangeArrowheads="1"/>
            </p:cNvSpPr>
            <p:nvPr/>
          </p:nvSpPr>
          <p:spPr bwMode="auto">
            <a:xfrm>
              <a:off x="5148" y="3298"/>
              <a:ext cx="284"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00000"/>
                  </a:solidFill>
                  <a:effectLst/>
                  <a:latin typeface="Calibri" panose="020F0502020204030204" pitchFamily="34" charset="0"/>
                </a:rPr>
                <a:t>Chair</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0" name="Rectangle 59">
              <a:extLst>
                <a:ext uri="{FF2B5EF4-FFF2-40B4-BE49-F238E27FC236}">
                  <a16:creationId xmlns:a16="http://schemas.microsoft.com/office/drawing/2014/main" id="{6CA9549C-24B8-411E-A46E-6BD1A1894DEC}"/>
                </a:ext>
              </a:extLst>
            </p:cNvPr>
            <p:cNvSpPr>
              <a:spLocks noChangeArrowheads="1"/>
            </p:cNvSpPr>
            <p:nvPr/>
          </p:nvSpPr>
          <p:spPr bwMode="auto">
            <a:xfrm>
              <a:off x="4888" y="3431"/>
              <a:ext cx="811"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Mary Beth Adams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1" name="Rectangle 60">
              <a:extLst>
                <a:ext uri="{FF2B5EF4-FFF2-40B4-BE49-F238E27FC236}">
                  <a16:creationId xmlns:a16="http://schemas.microsoft.com/office/drawing/2014/main" id="{91A2FFB4-A9B0-4848-9E16-DB6A2EC7C449}"/>
                </a:ext>
              </a:extLst>
            </p:cNvPr>
            <p:cNvSpPr>
              <a:spLocks noChangeArrowheads="1"/>
            </p:cNvSpPr>
            <p:nvPr/>
          </p:nvSpPr>
          <p:spPr bwMode="auto">
            <a:xfrm>
              <a:off x="3445" y="2470"/>
              <a:ext cx="1135"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FFFFFF"/>
                  </a:solidFill>
                  <a:effectLst/>
                  <a:latin typeface="Calibri" panose="020F0502020204030204" pitchFamily="34" charset="0"/>
                </a:rPr>
                <a:t>STANDING COMMITTEES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68886126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0DCC18DE-2138-40FE-97C5-C44942590B67}"/>
              </a:ext>
            </a:extLst>
          </p:cNvPr>
          <p:cNvSpPr>
            <a:spLocks noGrp="1"/>
          </p:cNvSpPr>
          <p:nvPr>
            <p:ph type="title"/>
          </p:nvPr>
        </p:nvSpPr>
        <p:spPr>
          <a:xfrm>
            <a:off x="657225" y="499533"/>
            <a:ext cx="7618758" cy="943201"/>
          </a:xfrm>
        </p:spPr>
        <p:txBody>
          <a:bodyPr anchor="ctr">
            <a:normAutofit/>
          </a:bodyPr>
          <a:lstStyle/>
          <a:p>
            <a:r>
              <a:rPr lang="en-US" dirty="0"/>
              <a:t>2020 Accomplishments</a:t>
            </a:r>
          </a:p>
        </p:txBody>
      </p:sp>
      <p:sp>
        <p:nvSpPr>
          <p:cNvPr id="9" name="Content Placeholder 8">
            <a:extLst>
              <a:ext uri="{FF2B5EF4-FFF2-40B4-BE49-F238E27FC236}">
                <a16:creationId xmlns:a16="http://schemas.microsoft.com/office/drawing/2014/main" id="{502CEEF4-2E9C-47C5-BE79-877895131BD7}"/>
              </a:ext>
            </a:extLst>
          </p:cNvPr>
          <p:cNvSpPr>
            <a:spLocks noGrp="1"/>
          </p:cNvSpPr>
          <p:nvPr>
            <p:ph sz="half" idx="1"/>
          </p:nvPr>
        </p:nvSpPr>
        <p:spPr>
          <a:xfrm>
            <a:off x="4466604" y="1593266"/>
            <a:ext cx="6844956" cy="4017814"/>
          </a:xfrm>
        </p:spPr>
        <p:txBody>
          <a:bodyPr>
            <a:noAutofit/>
          </a:bodyPr>
          <a:lstStyle/>
          <a:p>
            <a:pPr>
              <a:spcBef>
                <a:spcPts val="0"/>
              </a:spcBef>
              <a:spcAft>
                <a:spcPts val="1200"/>
              </a:spcAft>
            </a:pPr>
            <a:r>
              <a:rPr lang="en-US" dirty="0"/>
              <a:t>Printed and delivered Tower Lakes Phone Directory at no cost to TLIA thanks to our advertisers</a:t>
            </a:r>
          </a:p>
          <a:p>
            <a:pPr>
              <a:spcBef>
                <a:spcPts val="0"/>
              </a:spcBef>
              <a:spcAft>
                <a:spcPts val="600"/>
              </a:spcAft>
            </a:pPr>
            <a:r>
              <a:rPr lang="en-US" dirty="0"/>
              <a:t>Special thanks to Tower Lakes residents who helped with deliveries:</a:t>
            </a:r>
          </a:p>
          <a:p>
            <a:pPr lvl="2">
              <a:spcBef>
                <a:spcPts val="0"/>
              </a:spcBef>
              <a:spcAft>
                <a:spcPts val="600"/>
              </a:spcAft>
              <a:buFont typeface="Wingdings" pitchFamily="2" charset="2"/>
              <a:buChar char="ü"/>
            </a:pPr>
            <a:r>
              <a:rPr lang="en-US" sz="2400" i="0" dirty="0"/>
              <a:t>Laura </a:t>
            </a:r>
            <a:r>
              <a:rPr lang="en-US" sz="2400" i="0" dirty="0" err="1"/>
              <a:t>Dominiak</a:t>
            </a:r>
            <a:endParaRPr lang="en-US" sz="2400" i="0" dirty="0"/>
          </a:p>
          <a:p>
            <a:pPr lvl="2">
              <a:spcBef>
                <a:spcPts val="0"/>
              </a:spcBef>
              <a:spcAft>
                <a:spcPts val="600"/>
              </a:spcAft>
              <a:buFont typeface="Wingdings" pitchFamily="2" charset="2"/>
              <a:buChar char="ü"/>
            </a:pPr>
            <a:r>
              <a:rPr lang="en-US" sz="2400" i="0" dirty="0"/>
              <a:t>Kevin Middleditch</a:t>
            </a:r>
          </a:p>
          <a:p>
            <a:pPr lvl="2">
              <a:spcBef>
                <a:spcPts val="0"/>
              </a:spcBef>
              <a:spcAft>
                <a:spcPts val="600"/>
              </a:spcAft>
              <a:buFont typeface="Wingdings" pitchFamily="2" charset="2"/>
              <a:buChar char="ü"/>
            </a:pPr>
            <a:r>
              <a:rPr lang="en-US" sz="2400" i="0" dirty="0"/>
              <a:t>Nathan </a:t>
            </a:r>
            <a:r>
              <a:rPr lang="en-US" sz="2400" i="0" dirty="0" err="1"/>
              <a:t>Janitz</a:t>
            </a:r>
            <a:endParaRPr lang="en-US" sz="2400" i="0" dirty="0"/>
          </a:p>
          <a:p>
            <a:pPr lvl="2">
              <a:spcBef>
                <a:spcPts val="0"/>
              </a:spcBef>
              <a:spcAft>
                <a:spcPts val="600"/>
              </a:spcAft>
              <a:buFont typeface="Wingdings" pitchFamily="2" charset="2"/>
              <a:buChar char="ü"/>
            </a:pPr>
            <a:r>
              <a:rPr lang="en-US" sz="2400" i="0" dirty="0"/>
              <a:t>Mary Beth Adams</a:t>
            </a:r>
          </a:p>
          <a:p>
            <a:pPr lvl="2">
              <a:spcBef>
                <a:spcPts val="0"/>
              </a:spcBef>
              <a:spcAft>
                <a:spcPts val="600"/>
              </a:spcAft>
              <a:buFont typeface="Wingdings" pitchFamily="2" charset="2"/>
              <a:buChar char="ü"/>
            </a:pPr>
            <a:r>
              <a:rPr lang="en-US" sz="2400" i="0" dirty="0"/>
              <a:t>MK Bolger</a:t>
            </a:r>
          </a:p>
          <a:p>
            <a:pPr lvl="2">
              <a:spcBef>
                <a:spcPts val="0"/>
              </a:spcBef>
              <a:spcAft>
                <a:spcPts val="1200"/>
              </a:spcAft>
              <a:buFont typeface="Wingdings" pitchFamily="2" charset="2"/>
              <a:buChar char="ü"/>
            </a:pPr>
            <a:r>
              <a:rPr lang="en-US" sz="2400" i="0" dirty="0"/>
              <a:t>Kevin Powers</a:t>
            </a:r>
          </a:p>
        </p:txBody>
      </p:sp>
      <p:pic>
        <p:nvPicPr>
          <p:cNvPr id="6" name="Picture 5" descr="A sign on the side of a tree&#10;&#10;Description automatically generated">
            <a:extLst>
              <a:ext uri="{FF2B5EF4-FFF2-40B4-BE49-F238E27FC236}">
                <a16:creationId xmlns:a16="http://schemas.microsoft.com/office/drawing/2014/main" id="{95910B90-74E1-1349-BFA4-AF90529BE45E}"/>
              </a:ext>
            </a:extLst>
          </p:cNvPr>
          <p:cNvPicPr>
            <a:picLocks noChangeAspect="1"/>
          </p:cNvPicPr>
          <p:nvPr/>
        </p:nvPicPr>
        <p:blipFill>
          <a:blip r:embed="rId2"/>
          <a:stretch>
            <a:fillRect/>
          </a:stretch>
        </p:blipFill>
        <p:spPr>
          <a:xfrm>
            <a:off x="1671753" y="1706371"/>
            <a:ext cx="2204965" cy="3445258"/>
          </a:xfrm>
          <a:prstGeom prst="rect">
            <a:avLst/>
          </a:prstGeom>
          <a:noFill/>
          <a:effectLst>
            <a:outerShdw blurRad="50800" dist="38100" dir="2700000" algn="tl" rotWithShape="0">
              <a:prstClr val="black">
                <a:alpha val="40000"/>
              </a:prstClr>
            </a:outerShdw>
          </a:effectLst>
        </p:spPr>
      </p:pic>
      <p:sp>
        <p:nvSpPr>
          <p:cNvPr id="5" name="Rectangle 4">
            <a:extLst>
              <a:ext uri="{FF2B5EF4-FFF2-40B4-BE49-F238E27FC236}">
                <a16:creationId xmlns:a16="http://schemas.microsoft.com/office/drawing/2014/main" id="{92D3190C-862D-DE4A-9C25-2EE4E419B992}"/>
              </a:ext>
            </a:extLst>
          </p:cNvPr>
          <p:cNvSpPr/>
          <p:nvPr/>
        </p:nvSpPr>
        <p:spPr>
          <a:xfrm>
            <a:off x="8275982" y="2511813"/>
            <a:ext cx="3398520" cy="3126987"/>
          </a:xfrm>
          <a:prstGeom prst="rect">
            <a:avLst/>
          </a:prstGeom>
        </p:spPr>
        <p:txBody>
          <a:bodyPr vert="horz" lIns="91440" tIns="45720" rIns="91440" bIns="45720" rtlCol="0">
            <a:normAutofit/>
          </a:bodyPr>
          <a:lstStyle/>
          <a:p>
            <a:pPr defTabSz="914400">
              <a:lnSpc>
                <a:spcPct val="90000"/>
              </a:lnSpc>
              <a:spcBef>
                <a:spcPts val="1400"/>
              </a:spcBef>
              <a:defRPr/>
            </a:pPr>
            <a:endParaRPr lang="en-US" sz="1000" kern="1200" dirty="0">
              <a:solidFill>
                <a:schemeClr val="accent1">
                  <a:lumMod val="40000"/>
                  <a:lumOff val="60000"/>
                </a:schemeClr>
              </a:solidFill>
              <a:latin typeface="+mn-lt"/>
              <a:ea typeface="+mn-ea"/>
              <a:cs typeface="+mn-cs"/>
            </a:endParaRPr>
          </a:p>
        </p:txBody>
      </p:sp>
    </p:spTree>
    <p:extLst>
      <p:ext uri="{BB962C8B-B14F-4D97-AF65-F5344CB8AC3E}">
        <p14:creationId xmlns:p14="http://schemas.microsoft.com/office/powerpoint/2010/main" val="316985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0DCC18DE-2138-40FE-97C5-C44942590B67}"/>
              </a:ext>
            </a:extLst>
          </p:cNvPr>
          <p:cNvSpPr>
            <a:spLocks noGrp="1"/>
          </p:cNvSpPr>
          <p:nvPr>
            <p:ph type="title"/>
          </p:nvPr>
        </p:nvSpPr>
        <p:spPr/>
        <p:txBody>
          <a:bodyPr anchor="ctr">
            <a:normAutofit/>
          </a:bodyPr>
          <a:lstStyle/>
          <a:p>
            <a:r>
              <a:rPr lang="en-US" dirty="0"/>
              <a:t>2020 Accomplishments</a:t>
            </a:r>
          </a:p>
        </p:txBody>
      </p:sp>
      <p:sp>
        <p:nvSpPr>
          <p:cNvPr id="9" name="Content Placeholder 8">
            <a:extLst>
              <a:ext uri="{FF2B5EF4-FFF2-40B4-BE49-F238E27FC236}">
                <a16:creationId xmlns:a16="http://schemas.microsoft.com/office/drawing/2014/main" id="{502CEEF4-2E9C-47C5-BE79-877895131BD7}"/>
              </a:ext>
            </a:extLst>
          </p:cNvPr>
          <p:cNvSpPr>
            <a:spLocks noGrp="1"/>
          </p:cNvSpPr>
          <p:nvPr>
            <p:ph idx="1"/>
          </p:nvPr>
        </p:nvSpPr>
        <p:spPr/>
        <p:txBody>
          <a:bodyPr>
            <a:normAutofit/>
          </a:bodyPr>
          <a:lstStyle/>
          <a:p>
            <a:r>
              <a:rPr lang="en-US" dirty="0"/>
              <a:t>Distributed 730 swim tags; 250 boat decals</a:t>
            </a:r>
          </a:p>
          <a:p>
            <a:r>
              <a:rPr lang="en-US" dirty="0"/>
              <a:t>Successful boat landing cleanup in fall; special thanks to Tower Lakes youth for their assistance: </a:t>
            </a:r>
            <a:r>
              <a:rPr lang="en-US" i="1" dirty="0"/>
              <a:t>Luke Losinski, Matt Breen, Brian Breen, Huey Davis</a:t>
            </a:r>
            <a:r>
              <a:rPr lang="en-US" dirty="0"/>
              <a:t>…and </a:t>
            </a:r>
            <a:r>
              <a:rPr lang="en-US" i="1" dirty="0"/>
              <a:t>Don </a:t>
            </a:r>
            <a:r>
              <a:rPr lang="en-US" i="1" dirty="0" err="1"/>
              <a:t>Sidlowski</a:t>
            </a:r>
            <a:r>
              <a:rPr lang="en-US" i="1" dirty="0"/>
              <a:t> </a:t>
            </a:r>
            <a:r>
              <a:rPr lang="en-US" dirty="0"/>
              <a:t>(young at heart)</a:t>
            </a:r>
          </a:p>
          <a:p>
            <a:r>
              <a:rPr lang="en-US" dirty="0"/>
              <a:t>Sold two abandoned boats, recycled three</a:t>
            </a:r>
          </a:p>
          <a:p>
            <a:r>
              <a:rPr lang="en-US" dirty="0"/>
              <a:t>Set up online ordering of boat decals and swim tags for 2021</a:t>
            </a:r>
          </a:p>
          <a:p>
            <a:pPr marL="249237" lvl="2" indent="0">
              <a:buNone/>
            </a:pPr>
            <a:r>
              <a:rPr lang="en-US" dirty="0"/>
              <a:t>https://</a:t>
            </a:r>
            <a:r>
              <a:rPr lang="en-US" dirty="0" err="1"/>
              <a:t>forms.gle</a:t>
            </a:r>
            <a:r>
              <a:rPr lang="en-US" dirty="0"/>
              <a:t>/PLrnYyDGERGbSseT8 </a:t>
            </a:r>
          </a:p>
          <a:p>
            <a:r>
              <a:rPr lang="en-US" dirty="0"/>
              <a:t>Plans for 2021: work with Grounds to order and set up four additional boat racks at landings to alleviate overcrowding</a:t>
            </a:r>
          </a:p>
          <a:p>
            <a:endParaRPr lang="en-US" dirty="0"/>
          </a:p>
        </p:txBody>
      </p:sp>
      <p:sp>
        <p:nvSpPr>
          <p:cNvPr id="5" name="Rectangle 4">
            <a:extLst>
              <a:ext uri="{FF2B5EF4-FFF2-40B4-BE49-F238E27FC236}">
                <a16:creationId xmlns:a16="http://schemas.microsoft.com/office/drawing/2014/main" id="{92D3190C-862D-DE4A-9C25-2EE4E419B992}"/>
              </a:ext>
            </a:extLst>
          </p:cNvPr>
          <p:cNvSpPr/>
          <p:nvPr/>
        </p:nvSpPr>
        <p:spPr>
          <a:xfrm>
            <a:off x="8275982" y="2511813"/>
            <a:ext cx="3398520" cy="3126987"/>
          </a:xfrm>
          <a:prstGeom prst="rect">
            <a:avLst/>
          </a:prstGeom>
        </p:spPr>
        <p:txBody>
          <a:bodyPr vert="horz" lIns="91440" tIns="45720" rIns="91440" bIns="45720" rtlCol="0">
            <a:normAutofit/>
          </a:bodyPr>
          <a:lstStyle/>
          <a:p>
            <a:pPr defTabSz="914400">
              <a:lnSpc>
                <a:spcPct val="90000"/>
              </a:lnSpc>
              <a:spcBef>
                <a:spcPts val="1400"/>
              </a:spcBef>
              <a:defRPr/>
            </a:pPr>
            <a:endParaRPr lang="en-US" sz="1000" kern="1200" dirty="0">
              <a:solidFill>
                <a:schemeClr val="accent1">
                  <a:lumMod val="40000"/>
                  <a:lumOff val="60000"/>
                </a:schemeClr>
              </a:solidFill>
              <a:latin typeface="+mn-lt"/>
              <a:ea typeface="+mn-ea"/>
              <a:cs typeface="+mn-cs"/>
            </a:endParaRPr>
          </a:p>
        </p:txBody>
      </p:sp>
    </p:spTree>
    <p:extLst>
      <p:ext uri="{BB962C8B-B14F-4D97-AF65-F5344CB8AC3E}">
        <p14:creationId xmlns:p14="http://schemas.microsoft.com/office/powerpoint/2010/main" val="786300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EC06FEB-D840-416F-AD9D-CE5F5A7E11D4}"/>
              </a:ext>
            </a:extLst>
          </p:cNvPr>
          <p:cNvSpPr>
            <a:spLocks noGrp="1"/>
          </p:cNvSpPr>
          <p:nvPr>
            <p:ph type="ctrTitle"/>
          </p:nvPr>
        </p:nvSpPr>
        <p:spPr/>
        <p:txBody>
          <a:bodyPr/>
          <a:lstStyle/>
          <a:p>
            <a:r>
              <a:rPr lang="en-US" dirty="0"/>
              <a:t>Tennis </a:t>
            </a:r>
            <a:br>
              <a:rPr lang="en-US" dirty="0"/>
            </a:br>
            <a:r>
              <a:rPr lang="en-US" dirty="0"/>
              <a:t>Committee</a:t>
            </a:r>
          </a:p>
        </p:txBody>
      </p:sp>
      <p:sp>
        <p:nvSpPr>
          <p:cNvPr id="5" name="Subtitle 4">
            <a:extLst>
              <a:ext uri="{FF2B5EF4-FFF2-40B4-BE49-F238E27FC236}">
                <a16:creationId xmlns:a16="http://schemas.microsoft.com/office/drawing/2014/main" id="{A5A9A81C-EC48-4D13-BC59-3B0DAF76CEF8}"/>
              </a:ext>
            </a:extLst>
          </p:cNvPr>
          <p:cNvSpPr>
            <a:spLocks noGrp="1"/>
          </p:cNvSpPr>
          <p:nvPr>
            <p:ph type="subTitle" idx="1"/>
          </p:nvPr>
        </p:nvSpPr>
        <p:spPr/>
        <p:txBody>
          <a:bodyPr>
            <a:normAutofit fontScale="77500" lnSpcReduction="20000"/>
          </a:bodyPr>
          <a:lstStyle/>
          <a:p>
            <a:r>
              <a:rPr lang="en-US" dirty="0"/>
              <a:t>Tennis Committee Co-Chairs</a:t>
            </a:r>
          </a:p>
          <a:p>
            <a:r>
              <a:rPr lang="en-US" dirty="0"/>
              <a:t>Jeanne Mitchell</a:t>
            </a:r>
          </a:p>
          <a:p>
            <a:r>
              <a:rPr lang="en-US" dirty="0"/>
              <a:t>Christine Messerschmitt </a:t>
            </a:r>
          </a:p>
        </p:txBody>
      </p:sp>
    </p:spTree>
    <p:extLst>
      <p:ext uri="{BB962C8B-B14F-4D97-AF65-F5344CB8AC3E}">
        <p14:creationId xmlns:p14="http://schemas.microsoft.com/office/powerpoint/2010/main" val="281194903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E061C-DAE7-4B74-9A01-F20835A593E3}"/>
              </a:ext>
            </a:extLst>
          </p:cNvPr>
          <p:cNvSpPr>
            <a:spLocks noGrp="1"/>
          </p:cNvSpPr>
          <p:nvPr>
            <p:ph type="title"/>
          </p:nvPr>
        </p:nvSpPr>
        <p:spPr/>
        <p:txBody>
          <a:bodyPr/>
          <a:lstStyle/>
          <a:p>
            <a:r>
              <a:rPr lang="en-US" dirty="0"/>
              <a:t>Tennis Report</a:t>
            </a:r>
          </a:p>
        </p:txBody>
      </p:sp>
      <p:sp>
        <p:nvSpPr>
          <p:cNvPr id="3" name="Content Placeholder 2">
            <a:extLst>
              <a:ext uri="{FF2B5EF4-FFF2-40B4-BE49-F238E27FC236}">
                <a16:creationId xmlns:a16="http://schemas.microsoft.com/office/drawing/2014/main" id="{601A2910-2762-4F80-8B2A-2871CFE42CE3}"/>
              </a:ext>
            </a:extLst>
          </p:cNvPr>
          <p:cNvSpPr>
            <a:spLocks noGrp="1"/>
          </p:cNvSpPr>
          <p:nvPr>
            <p:ph idx="1"/>
          </p:nvPr>
        </p:nvSpPr>
        <p:spPr/>
        <p:txBody>
          <a:bodyPr>
            <a:normAutofit/>
          </a:bodyPr>
          <a:lstStyle/>
          <a:p>
            <a:r>
              <a:rPr lang="en-US" dirty="0"/>
              <a:t>The tennis committee met via Zoom in the spring of 2020 and followed the CDC and governor’s recommendations for opening the courts for safe play during the Pandemic. </a:t>
            </a:r>
          </a:p>
          <a:p>
            <a:r>
              <a:rPr lang="en-US" dirty="0"/>
              <a:t>Signs were posted with rules for social distancing and safe play. </a:t>
            </a:r>
          </a:p>
          <a:p>
            <a:r>
              <a:rPr lang="en-US" dirty="0"/>
              <a:t>There was a successful summer of Adult and Youth lessons. </a:t>
            </a:r>
          </a:p>
          <a:p>
            <a:r>
              <a:rPr lang="en-US" dirty="0"/>
              <a:t>Adult pro was </a:t>
            </a:r>
            <a:r>
              <a:rPr lang="en-US" i="1" dirty="0"/>
              <a:t>John </a:t>
            </a:r>
            <a:r>
              <a:rPr lang="en-US" i="1" dirty="0" err="1"/>
              <a:t>Sisto</a:t>
            </a:r>
            <a:r>
              <a:rPr lang="en-US" i="1" dirty="0"/>
              <a:t> </a:t>
            </a:r>
            <a:r>
              <a:rPr lang="en-US" dirty="0"/>
              <a:t>from </a:t>
            </a:r>
            <a:r>
              <a:rPr lang="en-US" i="1" dirty="0"/>
              <a:t>The Racket Club</a:t>
            </a:r>
            <a:r>
              <a:rPr lang="en-US" dirty="0"/>
              <a:t> in Crystal Lake. </a:t>
            </a:r>
          </a:p>
          <a:p>
            <a:r>
              <a:rPr lang="en-US" dirty="0"/>
              <a:t>Adult lessons were on Friday and Saturday mornings. </a:t>
            </a:r>
          </a:p>
        </p:txBody>
      </p:sp>
    </p:spTree>
    <p:extLst>
      <p:ext uri="{BB962C8B-B14F-4D97-AF65-F5344CB8AC3E}">
        <p14:creationId xmlns:p14="http://schemas.microsoft.com/office/powerpoint/2010/main" val="381968572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820D4-3AD3-4288-8240-F4C8DF54DBCE}"/>
              </a:ext>
            </a:extLst>
          </p:cNvPr>
          <p:cNvSpPr>
            <a:spLocks noGrp="1"/>
          </p:cNvSpPr>
          <p:nvPr>
            <p:ph type="title"/>
          </p:nvPr>
        </p:nvSpPr>
        <p:spPr/>
        <p:txBody>
          <a:bodyPr/>
          <a:lstStyle/>
          <a:p>
            <a:r>
              <a:rPr lang="en-US" dirty="0"/>
              <a:t>Tennis Report</a:t>
            </a:r>
          </a:p>
        </p:txBody>
      </p:sp>
      <p:sp>
        <p:nvSpPr>
          <p:cNvPr id="3" name="Content Placeholder 2">
            <a:extLst>
              <a:ext uri="{FF2B5EF4-FFF2-40B4-BE49-F238E27FC236}">
                <a16:creationId xmlns:a16="http://schemas.microsoft.com/office/drawing/2014/main" id="{F41214D2-8689-4D7E-A5D9-C21847E3520B}"/>
              </a:ext>
            </a:extLst>
          </p:cNvPr>
          <p:cNvSpPr>
            <a:spLocks noGrp="1"/>
          </p:cNvSpPr>
          <p:nvPr>
            <p:ph idx="1"/>
          </p:nvPr>
        </p:nvSpPr>
        <p:spPr/>
        <p:txBody>
          <a:bodyPr/>
          <a:lstStyle/>
          <a:p>
            <a:r>
              <a:rPr lang="en-US" dirty="0"/>
              <a:t>There was a men’s tournament and a round Robin social in September. </a:t>
            </a:r>
          </a:p>
          <a:p>
            <a:r>
              <a:rPr lang="en-US" dirty="0"/>
              <a:t>Social distancing was practiced for these events. </a:t>
            </a:r>
          </a:p>
          <a:p>
            <a:r>
              <a:rPr lang="en-US" dirty="0"/>
              <a:t>The courts were cleaned in the spring and summer and fall as needed. </a:t>
            </a:r>
          </a:p>
          <a:p>
            <a:r>
              <a:rPr lang="en-US" dirty="0"/>
              <a:t>Nets were taken down on Sunday November 28 by </a:t>
            </a:r>
            <a:r>
              <a:rPr lang="en-US" i="1" dirty="0"/>
              <a:t>Bob and Kathy Covek</a:t>
            </a:r>
            <a:r>
              <a:rPr lang="en-US" dirty="0"/>
              <a:t>. Weather permitted us to play through November. </a:t>
            </a:r>
          </a:p>
          <a:p>
            <a:r>
              <a:rPr lang="en-US" dirty="0"/>
              <a:t>The committee will plan a Zoom meeting in the Spring of 2021 to plan for the 2021 Season. </a:t>
            </a:r>
          </a:p>
          <a:p>
            <a:r>
              <a:rPr lang="en-US" dirty="0"/>
              <a:t>Tower Lakers </a:t>
            </a:r>
            <a:r>
              <a:rPr lang="en-US" i="1" dirty="0"/>
              <a:t>Barbara Covek </a:t>
            </a:r>
            <a:r>
              <a:rPr lang="en-US" dirty="0"/>
              <a:t>and </a:t>
            </a:r>
            <a:r>
              <a:rPr lang="en-US" i="1" dirty="0"/>
              <a:t>Kelly Dehnert </a:t>
            </a:r>
            <a:r>
              <a:rPr lang="en-US" dirty="0"/>
              <a:t>taught the youth lessons on Monday-Thursday mornings. </a:t>
            </a:r>
          </a:p>
          <a:p>
            <a:pPr marL="0" indent="0">
              <a:buNone/>
            </a:pPr>
            <a:endParaRPr lang="en-US" dirty="0"/>
          </a:p>
        </p:txBody>
      </p:sp>
    </p:spTree>
    <p:extLst>
      <p:ext uri="{BB962C8B-B14F-4D97-AF65-F5344CB8AC3E}">
        <p14:creationId xmlns:p14="http://schemas.microsoft.com/office/powerpoint/2010/main" val="140374886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CD3229E-875C-4EDF-8E38-1509BC1A45C8}"/>
              </a:ext>
            </a:extLst>
          </p:cNvPr>
          <p:cNvSpPr>
            <a:spLocks noGrp="1"/>
          </p:cNvSpPr>
          <p:nvPr>
            <p:ph type="ctrTitle"/>
          </p:nvPr>
        </p:nvSpPr>
        <p:spPr/>
        <p:txBody>
          <a:bodyPr/>
          <a:lstStyle/>
          <a:p>
            <a:r>
              <a:rPr lang="en-US" dirty="0"/>
              <a:t>Youth </a:t>
            </a:r>
            <a:br>
              <a:rPr lang="en-US" dirty="0"/>
            </a:br>
            <a:r>
              <a:rPr lang="en-US" dirty="0"/>
              <a:t>Committee</a:t>
            </a:r>
          </a:p>
        </p:txBody>
      </p:sp>
      <p:sp>
        <p:nvSpPr>
          <p:cNvPr id="5" name="Subtitle 4">
            <a:extLst>
              <a:ext uri="{FF2B5EF4-FFF2-40B4-BE49-F238E27FC236}">
                <a16:creationId xmlns:a16="http://schemas.microsoft.com/office/drawing/2014/main" id="{3E0B4200-7515-472B-A56C-F14473413E92}"/>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43006962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4"/>
          <p:cNvSpPr txBox="1">
            <a:spLocks noGrp="1"/>
          </p:cNvSpPr>
          <p:nvPr>
            <p:ph type="title"/>
          </p:nvPr>
        </p:nvSpPr>
        <p:spPr>
          <a:xfrm>
            <a:off x="657224" y="499533"/>
            <a:ext cx="10772775" cy="1266696"/>
          </a:xfrm>
        </p:spPr>
        <p:txBody>
          <a:bodyPr/>
          <a:lstStyle/>
          <a:p>
            <a:pPr lvl="0"/>
            <a:r>
              <a:rPr lang="en-US"/>
              <a:t>Youth Committee Members </a:t>
            </a:r>
          </a:p>
        </p:txBody>
      </p:sp>
      <p:sp>
        <p:nvSpPr>
          <p:cNvPr id="96" name="Google Shape;96;p14"/>
          <p:cNvSpPr txBox="1">
            <a:spLocks noGrp="1"/>
          </p:cNvSpPr>
          <p:nvPr>
            <p:ph sz="half" idx="1"/>
          </p:nvPr>
        </p:nvSpPr>
        <p:spPr>
          <a:xfrm>
            <a:off x="676656" y="1851025"/>
            <a:ext cx="5023104" cy="3767328"/>
          </a:xfrm>
        </p:spPr>
        <p:txBody>
          <a:bodyPr/>
          <a:lstStyle/>
          <a:p>
            <a:pPr marL="0" lvl="0" indent="0">
              <a:buNone/>
            </a:pPr>
            <a:r>
              <a:rPr lang="en-US" b="1" dirty="0"/>
              <a:t>2020</a:t>
            </a:r>
            <a:r>
              <a:rPr lang="en-US" dirty="0"/>
              <a:t> </a:t>
            </a:r>
          </a:p>
          <a:p>
            <a:pPr lvl="0"/>
            <a:r>
              <a:rPr lang="en-US" dirty="0"/>
              <a:t>Meg </a:t>
            </a:r>
            <a:r>
              <a:rPr lang="en-US" dirty="0" err="1"/>
              <a:t>Koszulinski</a:t>
            </a:r>
            <a:endParaRPr lang="en-US" dirty="0"/>
          </a:p>
          <a:p>
            <a:pPr lvl="0"/>
            <a:r>
              <a:rPr lang="en-US" dirty="0"/>
              <a:t>Beth Coulter </a:t>
            </a:r>
          </a:p>
          <a:p>
            <a:pPr lvl="0"/>
            <a:r>
              <a:rPr lang="en-US" dirty="0"/>
              <a:t>Audra Powers</a:t>
            </a:r>
          </a:p>
          <a:p>
            <a:pPr lvl="0"/>
            <a:r>
              <a:rPr lang="en-US" dirty="0"/>
              <a:t>Kimberly Saunders</a:t>
            </a:r>
          </a:p>
          <a:p>
            <a:pPr lvl="0"/>
            <a:r>
              <a:rPr lang="en-US" dirty="0"/>
              <a:t>Gina Thompson </a:t>
            </a:r>
          </a:p>
          <a:p>
            <a:pPr lvl="0"/>
            <a:r>
              <a:rPr lang="en-US" dirty="0"/>
              <a:t>Laura Janitz </a:t>
            </a:r>
          </a:p>
          <a:p>
            <a:pPr lvl="0"/>
            <a:r>
              <a:rPr lang="en-US" dirty="0"/>
              <a:t>Sam </a:t>
            </a:r>
            <a:r>
              <a:rPr lang="en-US" dirty="0" err="1"/>
              <a:t>Ruda</a:t>
            </a:r>
            <a:r>
              <a:rPr lang="en-US" dirty="0"/>
              <a:t> </a:t>
            </a:r>
          </a:p>
        </p:txBody>
      </p:sp>
      <p:sp>
        <p:nvSpPr>
          <p:cNvPr id="4" name="Content Placeholder 3">
            <a:extLst>
              <a:ext uri="{FF2B5EF4-FFF2-40B4-BE49-F238E27FC236}">
                <a16:creationId xmlns:a16="http://schemas.microsoft.com/office/drawing/2014/main" id="{94AFCA6A-AAEE-4F4B-94EA-52FF907AC0E9}"/>
              </a:ext>
            </a:extLst>
          </p:cNvPr>
          <p:cNvSpPr>
            <a:spLocks noGrp="1"/>
          </p:cNvSpPr>
          <p:nvPr>
            <p:ph sz="half" idx="2"/>
          </p:nvPr>
        </p:nvSpPr>
        <p:spPr>
          <a:xfrm>
            <a:off x="6011330" y="1851025"/>
            <a:ext cx="5136730" cy="3767328"/>
          </a:xfrm>
        </p:spPr>
        <p:txBody>
          <a:bodyPr/>
          <a:lstStyle/>
          <a:p>
            <a:pPr marL="0" lvl="0" indent="0">
              <a:buNone/>
            </a:pPr>
            <a:r>
              <a:rPr lang="en-US" b="1" dirty="0"/>
              <a:t>2021</a:t>
            </a:r>
            <a:r>
              <a:rPr lang="en-US" dirty="0"/>
              <a:t> </a:t>
            </a:r>
          </a:p>
          <a:p>
            <a:pPr lvl="0"/>
            <a:r>
              <a:rPr lang="en-US" dirty="0"/>
              <a:t>Gina Thompson </a:t>
            </a:r>
          </a:p>
          <a:p>
            <a:pPr lvl="0"/>
            <a:r>
              <a:rPr lang="en-US" dirty="0"/>
              <a:t>Laura </a:t>
            </a:r>
            <a:r>
              <a:rPr lang="en-US" dirty="0" err="1"/>
              <a:t>Janitz</a:t>
            </a:r>
            <a:r>
              <a:rPr lang="en-US" dirty="0"/>
              <a:t> </a:t>
            </a:r>
          </a:p>
          <a:p>
            <a:pPr lvl="0"/>
            <a:r>
              <a:rPr lang="en-US" dirty="0"/>
              <a:t>Sam </a:t>
            </a:r>
            <a:r>
              <a:rPr lang="en-US" dirty="0" err="1"/>
              <a:t>Ruda</a:t>
            </a:r>
            <a:r>
              <a:rPr lang="en-US" dirty="0"/>
              <a:t> </a:t>
            </a:r>
          </a:p>
          <a:p>
            <a:pPr lvl="0"/>
            <a:r>
              <a:rPr lang="en-US" dirty="0"/>
              <a:t>Sarah Meyer</a:t>
            </a:r>
          </a:p>
          <a:p>
            <a:pPr lvl="0"/>
            <a:r>
              <a:rPr lang="en-US" dirty="0"/>
              <a:t>Surbhi Panchal</a:t>
            </a:r>
          </a:p>
          <a:p>
            <a:pPr lvl="0"/>
            <a:r>
              <a:rPr lang="en-US" dirty="0"/>
              <a:t>Mallory </a:t>
            </a:r>
            <a:r>
              <a:rPr lang="en-US" dirty="0" err="1"/>
              <a:t>Laumann</a:t>
            </a:r>
            <a:endParaRPr lang="en-US" dirty="0"/>
          </a:p>
          <a:p>
            <a:pPr lvl="0"/>
            <a:r>
              <a:rPr lang="en-US" dirty="0"/>
              <a:t>Trista Janzen</a:t>
            </a:r>
          </a:p>
        </p:txBody>
      </p:sp>
      <p:sp>
        <p:nvSpPr>
          <p:cNvPr id="97" name="Google Shape;97;p14"/>
          <p:cNvSpPr txBox="1"/>
          <p:nvPr/>
        </p:nvSpPr>
        <p:spPr>
          <a:xfrm>
            <a:off x="5805075" y="3187541"/>
            <a:ext cx="4663440" cy="3767328"/>
          </a:xfrm>
          <a:prstGeom prst="rect">
            <a:avLst/>
          </a:prstGeom>
        </p:spPr>
        <p:txBody>
          <a:bodyPr spcFirstLastPara="1" vert="horz" lIns="91440" tIns="45720" rIns="91440" bIns="45720" rtlCol="0" anchorCtr="0">
            <a:normAutofit/>
          </a:bodyPr>
          <a:lstStyle/>
          <a:p>
            <a:pPr marL="0" marR="0" lvl="0" indent="0" defTabSz="914400">
              <a:lnSpc>
                <a:spcPct val="85000"/>
              </a:lnSpc>
              <a:spcBef>
                <a:spcPts val="0"/>
              </a:spcBef>
              <a:spcAft>
                <a:spcPts val="600"/>
              </a:spcAft>
              <a:buFont typeface="Wingdings" panose="05000000000000000000" pitchFamily="2" charset="2"/>
              <a:buChar char="§"/>
            </a:pPr>
            <a:endParaRPr lang="en-US" sz="2400" dirty="0">
              <a:solidFill>
                <a:schemeClr val="tx2"/>
              </a:solidFill>
            </a:endParaRPr>
          </a:p>
        </p:txBody>
      </p:sp>
    </p:spTree>
    <p:extLst>
      <p:ext uri="{BB962C8B-B14F-4D97-AF65-F5344CB8AC3E}">
        <p14:creationId xmlns:p14="http://schemas.microsoft.com/office/powerpoint/2010/main" val="135141616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5" name="Google Shape;105;p15"/>
          <p:cNvSpPr txBox="1"/>
          <p:nvPr/>
        </p:nvSpPr>
        <p:spPr>
          <a:xfrm>
            <a:off x="1641201" y="1218482"/>
            <a:ext cx="8466000" cy="618630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p:txBody>
      </p:sp>
      <p:sp>
        <p:nvSpPr>
          <p:cNvPr id="2" name="Title 1">
            <a:extLst>
              <a:ext uri="{FF2B5EF4-FFF2-40B4-BE49-F238E27FC236}">
                <a16:creationId xmlns:a16="http://schemas.microsoft.com/office/drawing/2014/main" id="{F22F1E1E-7532-4340-8DF8-CF7CE4E7E8F5}"/>
              </a:ext>
            </a:extLst>
          </p:cNvPr>
          <p:cNvSpPr>
            <a:spLocks noGrp="1"/>
          </p:cNvSpPr>
          <p:nvPr>
            <p:ph type="title"/>
          </p:nvPr>
        </p:nvSpPr>
        <p:spPr>
          <a:xfrm>
            <a:off x="657224" y="499533"/>
            <a:ext cx="10772775" cy="1275292"/>
          </a:xfrm>
        </p:spPr>
        <p:txBody>
          <a:bodyPr/>
          <a:lstStyle/>
          <a:p>
            <a:r>
              <a:rPr lang="en-US" dirty="0">
                <a:sym typeface="Calibri"/>
              </a:rPr>
              <a:t>2020 Accomplishments </a:t>
            </a:r>
            <a:endParaRPr lang="en-US" dirty="0"/>
          </a:p>
        </p:txBody>
      </p:sp>
      <p:sp>
        <p:nvSpPr>
          <p:cNvPr id="3" name="Content Placeholder 2">
            <a:extLst>
              <a:ext uri="{FF2B5EF4-FFF2-40B4-BE49-F238E27FC236}">
                <a16:creationId xmlns:a16="http://schemas.microsoft.com/office/drawing/2014/main" id="{C4B4719C-8867-4BC4-B00E-1B0951CD5A73}"/>
              </a:ext>
            </a:extLst>
          </p:cNvPr>
          <p:cNvSpPr>
            <a:spLocks noGrp="1"/>
          </p:cNvSpPr>
          <p:nvPr>
            <p:ph idx="1"/>
          </p:nvPr>
        </p:nvSpPr>
        <p:spPr>
          <a:xfrm>
            <a:off x="676656" y="1856301"/>
            <a:ext cx="10753725" cy="3921564"/>
          </a:xfrm>
        </p:spPr>
        <p:txBody>
          <a:bodyPr>
            <a:normAutofit/>
          </a:bodyPr>
          <a:lstStyle/>
          <a:p>
            <a:pPr lvl="0"/>
            <a:r>
              <a:rPr lang="en-US" dirty="0">
                <a:sym typeface="Calibri"/>
              </a:rPr>
              <a:t>Giving Back Event: Feed My Starving Children </a:t>
            </a:r>
          </a:p>
          <a:p>
            <a:pPr lvl="0"/>
            <a:r>
              <a:rPr lang="en-US" dirty="0">
                <a:sym typeface="Calibri"/>
              </a:rPr>
              <a:t>Virtual Easter Egg Hunt </a:t>
            </a:r>
            <a:endParaRPr lang="en-US" dirty="0"/>
          </a:p>
          <a:p>
            <a:pPr lvl="0"/>
            <a:r>
              <a:rPr lang="en-US" dirty="0">
                <a:sym typeface="Calibri"/>
              </a:rPr>
              <a:t>Family Yoga </a:t>
            </a:r>
            <a:endParaRPr lang="en-US" dirty="0"/>
          </a:p>
          <a:p>
            <a:pPr lvl="0"/>
            <a:r>
              <a:rPr lang="en-US" dirty="0">
                <a:sym typeface="Calibri"/>
              </a:rPr>
              <a:t>Water Safety Meeting at the beach</a:t>
            </a:r>
          </a:p>
          <a:p>
            <a:pPr lvl="0"/>
            <a:r>
              <a:rPr lang="en-US" dirty="0">
                <a:sym typeface="Calibri"/>
              </a:rPr>
              <a:t>Family Movie Night</a:t>
            </a:r>
          </a:p>
          <a:p>
            <a:pPr lvl="0"/>
            <a:r>
              <a:rPr lang="en-US" dirty="0">
                <a:sym typeface="Calibri"/>
              </a:rPr>
              <a:t>Playdate for New Kindergartners (one instead of two)</a:t>
            </a:r>
          </a:p>
        </p:txBody>
      </p:sp>
    </p:spTree>
    <p:extLst>
      <p:ext uri="{BB962C8B-B14F-4D97-AF65-F5344CB8AC3E}">
        <p14:creationId xmlns:p14="http://schemas.microsoft.com/office/powerpoint/2010/main" val="144983482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3BEA1EE-20C4-4A74-B512-875C669D30B3}"/>
              </a:ext>
            </a:extLst>
          </p:cNvPr>
          <p:cNvSpPr>
            <a:spLocks noGrp="1"/>
          </p:cNvSpPr>
          <p:nvPr>
            <p:ph type="title"/>
          </p:nvPr>
        </p:nvSpPr>
        <p:spPr/>
        <p:txBody>
          <a:bodyPr/>
          <a:lstStyle/>
          <a:p>
            <a:r>
              <a:rPr lang="en-US" dirty="0">
                <a:sym typeface="Calibri"/>
              </a:rPr>
              <a:t>2020 Accomplishments </a:t>
            </a:r>
            <a:endParaRPr lang="en-US" dirty="0"/>
          </a:p>
        </p:txBody>
      </p:sp>
      <p:sp>
        <p:nvSpPr>
          <p:cNvPr id="8" name="Content Placeholder 7">
            <a:extLst>
              <a:ext uri="{FF2B5EF4-FFF2-40B4-BE49-F238E27FC236}">
                <a16:creationId xmlns:a16="http://schemas.microsoft.com/office/drawing/2014/main" id="{3F7A23A0-7170-45CA-8EBF-4A88ED9D2EBB}"/>
              </a:ext>
            </a:extLst>
          </p:cNvPr>
          <p:cNvSpPr>
            <a:spLocks noGrp="1"/>
          </p:cNvSpPr>
          <p:nvPr>
            <p:ph idx="1"/>
          </p:nvPr>
        </p:nvSpPr>
        <p:spPr/>
        <p:txBody>
          <a:bodyPr>
            <a:normAutofit/>
          </a:bodyPr>
          <a:lstStyle/>
          <a:p>
            <a:pPr lvl="0"/>
            <a:r>
              <a:rPr lang="en-US" sz="2800" dirty="0">
                <a:sym typeface="Calibri"/>
              </a:rPr>
              <a:t>Pumpkin Carving Contest</a:t>
            </a:r>
          </a:p>
          <a:p>
            <a:pPr lvl="0"/>
            <a:r>
              <a:rPr lang="en-US" sz="2800" dirty="0">
                <a:sym typeface="Calibri"/>
              </a:rPr>
              <a:t>Halloween Costume Parade</a:t>
            </a:r>
          </a:p>
          <a:p>
            <a:pPr lvl="0"/>
            <a:r>
              <a:rPr lang="en-US" sz="2800" dirty="0">
                <a:sym typeface="Calibri"/>
              </a:rPr>
              <a:t>Turkey Trot (first time Youth was involved) </a:t>
            </a:r>
            <a:br>
              <a:rPr lang="en-US" sz="2800" dirty="0">
                <a:sym typeface="Calibri"/>
              </a:rPr>
            </a:br>
            <a:r>
              <a:rPr lang="en-US" sz="2800" dirty="0">
                <a:sym typeface="Calibri"/>
              </a:rPr>
              <a:t>including T-shirt design contest</a:t>
            </a:r>
          </a:p>
          <a:p>
            <a:pPr lvl="0"/>
            <a:r>
              <a:rPr lang="en-US" sz="2800" dirty="0">
                <a:sym typeface="Calibri"/>
              </a:rPr>
              <a:t>Holiday Decoration Scavenger Hunt</a:t>
            </a:r>
          </a:p>
          <a:p>
            <a:pPr lvl="0"/>
            <a:r>
              <a:rPr lang="en-US" sz="2800" dirty="0">
                <a:sym typeface="Calibri"/>
              </a:rPr>
              <a:t>Gingerbread House Contest</a:t>
            </a:r>
          </a:p>
        </p:txBody>
      </p:sp>
    </p:spTree>
    <p:extLst>
      <p:ext uri="{BB962C8B-B14F-4D97-AF65-F5344CB8AC3E}">
        <p14:creationId xmlns:p14="http://schemas.microsoft.com/office/powerpoint/2010/main" val="367132503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2" name="Google Shape;112;p16"/>
          <p:cNvSpPr/>
          <p:nvPr/>
        </p:nvSpPr>
        <p:spPr>
          <a:xfrm>
            <a:off x="2353152" y="822156"/>
            <a:ext cx="4998718" cy="485938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400" dirty="0"/>
          </a:p>
        </p:txBody>
      </p:sp>
      <p:sp>
        <p:nvSpPr>
          <p:cNvPr id="4" name="Title 3">
            <a:extLst>
              <a:ext uri="{FF2B5EF4-FFF2-40B4-BE49-F238E27FC236}">
                <a16:creationId xmlns:a16="http://schemas.microsoft.com/office/drawing/2014/main" id="{188D76F3-862F-4555-AE4B-5C994CC83DF6}"/>
              </a:ext>
            </a:extLst>
          </p:cNvPr>
          <p:cNvSpPr>
            <a:spLocks noGrp="1"/>
          </p:cNvSpPr>
          <p:nvPr>
            <p:ph type="title"/>
          </p:nvPr>
        </p:nvSpPr>
        <p:spPr/>
        <p:txBody>
          <a:bodyPr>
            <a:normAutofit/>
          </a:bodyPr>
          <a:lstStyle/>
          <a:p>
            <a:r>
              <a:rPr lang="en-US" dirty="0"/>
              <a:t>2021 TLYC Calendar </a:t>
            </a:r>
            <a:br>
              <a:rPr lang="en-US" dirty="0"/>
            </a:br>
            <a:r>
              <a:rPr lang="en-US" sz="2200" b="0" spc="0" dirty="0"/>
              <a:t>(Tentative based on </a:t>
            </a:r>
            <a:r>
              <a:rPr lang="en-US" sz="2200" b="0" spc="0" dirty="0" err="1"/>
              <a:t>COVID</a:t>
            </a:r>
            <a:r>
              <a:rPr lang="en-US" sz="2200" b="0" spc="0" dirty="0"/>
              <a:t> protocols)</a:t>
            </a:r>
            <a:endParaRPr lang="en-US" sz="2200" dirty="0"/>
          </a:p>
        </p:txBody>
      </p:sp>
      <p:sp>
        <p:nvSpPr>
          <p:cNvPr id="6" name="Content Placeholder 5">
            <a:extLst>
              <a:ext uri="{FF2B5EF4-FFF2-40B4-BE49-F238E27FC236}">
                <a16:creationId xmlns:a16="http://schemas.microsoft.com/office/drawing/2014/main" id="{60AC2111-D462-4640-BE61-CAD3B817D135}"/>
              </a:ext>
            </a:extLst>
          </p:cNvPr>
          <p:cNvSpPr>
            <a:spLocks noGrp="1"/>
          </p:cNvSpPr>
          <p:nvPr>
            <p:ph sz="half" idx="1"/>
          </p:nvPr>
        </p:nvSpPr>
        <p:spPr/>
        <p:txBody>
          <a:bodyPr>
            <a:noAutofit/>
          </a:bodyPr>
          <a:lstStyle/>
          <a:p>
            <a:pPr marL="0" lvl="1" indent="0">
              <a:buNone/>
            </a:pPr>
            <a:r>
              <a:rPr lang="en-US" b="1" dirty="0">
                <a:solidFill>
                  <a:schemeClr val="tx2"/>
                </a:solidFill>
                <a:sym typeface="Times New Roman"/>
              </a:rPr>
              <a:t>April</a:t>
            </a:r>
            <a:endParaRPr lang="en-US" b="1" dirty="0">
              <a:solidFill>
                <a:schemeClr val="tx2"/>
              </a:solidFill>
            </a:endParaRPr>
          </a:p>
          <a:p>
            <a:pPr lvl="0"/>
            <a:r>
              <a:rPr lang="en-US" sz="2000" dirty="0">
                <a:sym typeface="Times New Roman"/>
              </a:rPr>
              <a:t>Easter Egg Hunt April 4 at 10am</a:t>
            </a:r>
            <a:endParaRPr lang="en-US" sz="2000" dirty="0">
              <a:sym typeface="Calibri"/>
            </a:endParaRPr>
          </a:p>
          <a:p>
            <a:pPr marL="0" lvl="0" indent="0">
              <a:buNone/>
            </a:pPr>
            <a:r>
              <a:rPr lang="en-US" sz="2000" b="1" dirty="0">
                <a:solidFill>
                  <a:schemeClr val="tx2"/>
                </a:solidFill>
                <a:sym typeface="Times New Roman"/>
              </a:rPr>
              <a:t>May</a:t>
            </a:r>
            <a:endParaRPr lang="en-US" sz="2000" b="1" dirty="0">
              <a:solidFill>
                <a:schemeClr val="tx2"/>
              </a:solidFill>
            </a:endParaRPr>
          </a:p>
          <a:p>
            <a:pPr lvl="0"/>
            <a:r>
              <a:rPr lang="en-US" sz="2000" dirty="0">
                <a:sym typeface="Times New Roman"/>
              </a:rPr>
              <a:t>Tot Soccer May 8, 15, 22 </a:t>
            </a:r>
            <a:br>
              <a:rPr lang="en-US" sz="2000" dirty="0">
                <a:sym typeface="Times New Roman"/>
              </a:rPr>
            </a:br>
            <a:r>
              <a:rPr lang="en-US" sz="2000" dirty="0">
                <a:sym typeface="Times New Roman"/>
              </a:rPr>
              <a:t>(Soccer Field)</a:t>
            </a:r>
          </a:p>
        </p:txBody>
      </p:sp>
      <p:sp>
        <p:nvSpPr>
          <p:cNvPr id="10" name="Content Placeholder 9">
            <a:extLst>
              <a:ext uri="{FF2B5EF4-FFF2-40B4-BE49-F238E27FC236}">
                <a16:creationId xmlns:a16="http://schemas.microsoft.com/office/drawing/2014/main" id="{2317B221-294A-4FE1-9416-B7908A3AF018}"/>
              </a:ext>
            </a:extLst>
          </p:cNvPr>
          <p:cNvSpPr>
            <a:spLocks noGrp="1"/>
          </p:cNvSpPr>
          <p:nvPr>
            <p:ph sz="half" idx="2"/>
          </p:nvPr>
        </p:nvSpPr>
        <p:spPr/>
        <p:txBody>
          <a:bodyPr>
            <a:normAutofit/>
          </a:bodyPr>
          <a:lstStyle/>
          <a:p>
            <a:pPr marL="0" lvl="0" indent="0">
              <a:buNone/>
            </a:pPr>
            <a:r>
              <a:rPr lang="en-US" sz="2000" b="1" dirty="0">
                <a:sym typeface="Times New Roman"/>
              </a:rPr>
              <a:t>June</a:t>
            </a:r>
          </a:p>
          <a:p>
            <a:r>
              <a:rPr lang="en-US" sz="2000" dirty="0">
                <a:sym typeface="Times New Roman"/>
              </a:rPr>
              <a:t>Family Campout June 5 at 6pm </a:t>
            </a:r>
            <a:br>
              <a:rPr lang="en-US" sz="2000" dirty="0">
                <a:sym typeface="Times New Roman"/>
              </a:rPr>
            </a:br>
            <a:r>
              <a:rPr lang="en-US" sz="2000" dirty="0">
                <a:sym typeface="Times New Roman"/>
              </a:rPr>
              <a:t>(Barsumian Park)</a:t>
            </a:r>
            <a:endParaRPr lang="en-US" sz="2000" dirty="0"/>
          </a:p>
          <a:p>
            <a:pPr lvl="0"/>
            <a:r>
              <a:rPr lang="en-US" sz="2000" dirty="0">
                <a:sym typeface="Times New Roman"/>
              </a:rPr>
              <a:t>Summer Kickoff/Beach Safety Event </a:t>
            </a:r>
            <a:br>
              <a:rPr lang="en-US" sz="2000" dirty="0">
                <a:sym typeface="Times New Roman"/>
              </a:rPr>
            </a:br>
            <a:r>
              <a:rPr lang="en-US" sz="2000" dirty="0">
                <a:sym typeface="Times New Roman"/>
              </a:rPr>
              <a:t>date to be coordinated with Beach and </a:t>
            </a:r>
            <a:br>
              <a:rPr lang="en-US" sz="2000" dirty="0">
                <a:sym typeface="Times New Roman"/>
              </a:rPr>
            </a:br>
            <a:r>
              <a:rPr lang="en-US" sz="2000" dirty="0">
                <a:sym typeface="Times New Roman"/>
              </a:rPr>
              <a:t>Lake Committees</a:t>
            </a:r>
            <a:endParaRPr lang="en-US" sz="2000" dirty="0"/>
          </a:p>
          <a:p>
            <a:pPr lvl="0"/>
            <a:r>
              <a:rPr lang="en-US" sz="2000" dirty="0">
                <a:sym typeface="Times New Roman"/>
              </a:rPr>
              <a:t>Family Yoga June 4, 11, 18, 25 at 11:30am (Rest Island)</a:t>
            </a:r>
            <a:endParaRPr lang="en-US" sz="2000" dirty="0"/>
          </a:p>
          <a:p>
            <a:pPr lvl="0"/>
            <a:r>
              <a:rPr lang="en-US" sz="2000" dirty="0">
                <a:sym typeface="Times New Roman"/>
              </a:rPr>
              <a:t>Kindergarten Playdate June 6 at 11am (Iverson Park) </a:t>
            </a:r>
          </a:p>
          <a:p>
            <a:endParaRPr lang="en-US" sz="2000" dirty="0"/>
          </a:p>
        </p:txBody>
      </p:sp>
    </p:spTree>
    <p:extLst>
      <p:ext uri="{BB962C8B-B14F-4D97-AF65-F5344CB8AC3E}">
        <p14:creationId xmlns:p14="http://schemas.microsoft.com/office/powerpoint/2010/main" val="37922033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D87F199-5D1A-4F38-B99F-B0BB6A86077D}"/>
              </a:ext>
            </a:extLst>
          </p:cNvPr>
          <p:cNvSpPr>
            <a:spLocks noGrp="1"/>
          </p:cNvSpPr>
          <p:nvPr>
            <p:ph type="title"/>
          </p:nvPr>
        </p:nvSpPr>
        <p:spPr>
          <a:xfrm>
            <a:off x="657224" y="499533"/>
            <a:ext cx="10772775" cy="1275292"/>
          </a:xfrm>
        </p:spPr>
        <p:txBody>
          <a:bodyPr vert="horz" lIns="91440" tIns="45720" rIns="91440" bIns="45720" rtlCol="0" anchor="ctr">
            <a:normAutofit/>
          </a:bodyPr>
          <a:lstStyle/>
          <a:p>
            <a:r>
              <a:rPr lang="en-US"/>
              <a:t>Community Demographics</a:t>
            </a:r>
          </a:p>
        </p:txBody>
      </p:sp>
      <p:sp>
        <p:nvSpPr>
          <p:cNvPr id="8" name="Accomplishments…"/>
          <p:cNvSpPr txBox="1"/>
          <p:nvPr/>
        </p:nvSpPr>
        <p:spPr>
          <a:xfrm>
            <a:off x="1622011" y="1131342"/>
            <a:ext cx="9136552" cy="410369"/>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marL="685800" lvl="1">
              <a:buSzPct val="100000"/>
              <a:defRPr sz="2800" b="0"/>
            </a:pPr>
            <a:endParaRPr sz="2000">
              <a:latin typeface="Calibri Light"/>
              <a:cs typeface="Calibri Light"/>
            </a:endParaRPr>
          </a:p>
        </p:txBody>
      </p:sp>
      <p:graphicFrame>
        <p:nvGraphicFramePr>
          <p:cNvPr id="5" name="Table 4"/>
          <p:cNvGraphicFramePr>
            <a:graphicFrameLocks noGrp="1"/>
          </p:cNvGraphicFramePr>
          <p:nvPr>
            <p:extLst>
              <p:ext uri="{D42A27DB-BD31-4B8C-83A1-F6EECF244321}">
                <p14:modId xmlns:p14="http://schemas.microsoft.com/office/powerpoint/2010/main" val="2384912760"/>
              </p:ext>
            </p:extLst>
          </p:nvPr>
        </p:nvGraphicFramePr>
        <p:xfrm>
          <a:off x="762001" y="1648690"/>
          <a:ext cx="10667995" cy="4298869"/>
        </p:xfrm>
        <a:graphic>
          <a:graphicData uri="http://schemas.openxmlformats.org/drawingml/2006/table">
            <a:tbl>
              <a:tblPr>
                <a:tableStyleId>{5C22544A-7EE6-4342-B048-85BDC9FD1C3A}</a:tableStyleId>
              </a:tblPr>
              <a:tblGrid>
                <a:gridCol w="2751550">
                  <a:extLst>
                    <a:ext uri="{9D8B030D-6E8A-4147-A177-3AD203B41FA5}">
                      <a16:colId xmlns:a16="http://schemas.microsoft.com/office/drawing/2014/main" val="3738019113"/>
                    </a:ext>
                  </a:extLst>
                </a:gridCol>
                <a:gridCol w="986979">
                  <a:extLst>
                    <a:ext uri="{9D8B030D-6E8A-4147-A177-3AD203B41FA5}">
                      <a16:colId xmlns:a16="http://schemas.microsoft.com/office/drawing/2014/main" val="151717017"/>
                    </a:ext>
                  </a:extLst>
                </a:gridCol>
                <a:gridCol w="898720">
                  <a:extLst>
                    <a:ext uri="{9D8B030D-6E8A-4147-A177-3AD203B41FA5}">
                      <a16:colId xmlns:a16="http://schemas.microsoft.com/office/drawing/2014/main" val="1667548756"/>
                    </a:ext>
                  </a:extLst>
                </a:gridCol>
                <a:gridCol w="898720">
                  <a:extLst>
                    <a:ext uri="{9D8B030D-6E8A-4147-A177-3AD203B41FA5}">
                      <a16:colId xmlns:a16="http://schemas.microsoft.com/office/drawing/2014/main" val="3644798996"/>
                    </a:ext>
                  </a:extLst>
                </a:gridCol>
                <a:gridCol w="898720">
                  <a:extLst>
                    <a:ext uri="{9D8B030D-6E8A-4147-A177-3AD203B41FA5}">
                      <a16:colId xmlns:a16="http://schemas.microsoft.com/office/drawing/2014/main" val="3583873951"/>
                    </a:ext>
                  </a:extLst>
                </a:gridCol>
                <a:gridCol w="898720">
                  <a:extLst>
                    <a:ext uri="{9D8B030D-6E8A-4147-A177-3AD203B41FA5}">
                      <a16:colId xmlns:a16="http://schemas.microsoft.com/office/drawing/2014/main" val="1791292586"/>
                    </a:ext>
                  </a:extLst>
                </a:gridCol>
                <a:gridCol w="898720">
                  <a:extLst>
                    <a:ext uri="{9D8B030D-6E8A-4147-A177-3AD203B41FA5}">
                      <a16:colId xmlns:a16="http://schemas.microsoft.com/office/drawing/2014/main" val="4259784222"/>
                    </a:ext>
                  </a:extLst>
                </a:gridCol>
                <a:gridCol w="934013">
                  <a:extLst>
                    <a:ext uri="{9D8B030D-6E8A-4147-A177-3AD203B41FA5}">
                      <a16:colId xmlns:a16="http://schemas.microsoft.com/office/drawing/2014/main" val="945554194"/>
                    </a:ext>
                  </a:extLst>
                </a:gridCol>
                <a:gridCol w="845782">
                  <a:extLst>
                    <a:ext uri="{9D8B030D-6E8A-4147-A177-3AD203B41FA5}">
                      <a16:colId xmlns:a16="http://schemas.microsoft.com/office/drawing/2014/main" val="3293907361"/>
                    </a:ext>
                  </a:extLst>
                </a:gridCol>
                <a:gridCol w="656071">
                  <a:extLst>
                    <a:ext uri="{9D8B030D-6E8A-4147-A177-3AD203B41FA5}">
                      <a16:colId xmlns:a16="http://schemas.microsoft.com/office/drawing/2014/main" val="2104809363"/>
                    </a:ext>
                  </a:extLst>
                </a:gridCol>
              </a:tblGrid>
              <a:tr h="380526">
                <a:tc gridSpan="10">
                  <a:txBody>
                    <a:bodyPr/>
                    <a:lstStyle/>
                    <a:p>
                      <a:pPr algn="l" fontAlgn="ctr"/>
                      <a:r>
                        <a:rPr lang="en-US" sz="1600" b="1" u="none" strike="noStrike" dirty="0">
                          <a:solidFill>
                            <a:schemeClr val="bg1"/>
                          </a:solidFill>
                          <a:effectLst/>
                        </a:rPr>
                        <a:t> Demographics of Tower Lakes New Residents –June 2014 through December 10, 2020</a:t>
                      </a:r>
                      <a:endParaRPr lang="en-US" sz="1600" b="1" i="0" u="none" strike="noStrike" dirty="0">
                        <a:solidFill>
                          <a:schemeClr val="bg1"/>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127229333"/>
                  </a:ext>
                </a:extLst>
              </a:tr>
              <a:tr h="301411">
                <a:tc>
                  <a:txBody>
                    <a:bodyPr/>
                    <a:lstStyle/>
                    <a:p>
                      <a:pPr algn="r" fontAlgn="ctr"/>
                      <a:r>
                        <a:rPr lang="en-US" sz="1600" u="none" strike="noStrike" dirty="0">
                          <a:solidFill>
                            <a:schemeClr val="bg1"/>
                          </a:solidFill>
                          <a:effectLst/>
                        </a:rPr>
                        <a:t>Number of Families:</a:t>
                      </a:r>
                      <a:endParaRPr lang="en-US" sz="1600" b="1" i="0" u="none" strike="noStrike" dirty="0">
                        <a:solidFill>
                          <a:schemeClr val="bg1"/>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solidFill>
                  </a:tcPr>
                </a:tc>
                <a:tc>
                  <a:txBody>
                    <a:bodyPr/>
                    <a:lstStyle/>
                    <a:p>
                      <a:pPr algn="r" fontAlgn="ctr"/>
                      <a:r>
                        <a:rPr lang="en-US" sz="1600" b="1" u="none" strike="noStrike" dirty="0">
                          <a:solidFill>
                            <a:schemeClr val="bg1"/>
                          </a:solidFill>
                          <a:effectLst/>
                        </a:rPr>
                        <a:t>2014</a:t>
                      </a:r>
                      <a:endParaRPr lang="en-US" sz="1600" b="1" i="0" u="none" strike="noStrike" dirty="0">
                        <a:solidFill>
                          <a:schemeClr val="bg1"/>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solidFill>
                  </a:tcPr>
                </a:tc>
                <a:tc>
                  <a:txBody>
                    <a:bodyPr/>
                    <a:lstStyle/>
                    <a:p>
                      <a:pPr algn="r" fontAlgn="ctr"/>
                      <a:r>
                        <a:rPr lang="en-US" sz="1600" b="1" u="none" strike="noStrike" dirty="0">
                          <a:solidFill>
                            <a:schemeClr val="bg1"/>
                          </a:solidFill>
                          <a:effectLst/>
                        </a:rPr>
                        <a:t>2015</a:t>
                      </a:r>
                      <a:endParaRPr lang="en-US" sz="1600" b="1" i="0" u="none" strike="noStrike" dirty="0">
                        <a:solidFill>
                          <a:schemeClr val="bg1"/>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solidFill>
                  </a:tcPr>
                </a:tc>
                <a:tc>
                  <a:txBody>
                    <a:bodyPr/>
                    <a:lstStyle/>
                    <a:p>
                      <a:pPr algn="r" fontAlgn="ctr"/>
                      <a:r>
                        <a:rPr lang="en-US" sz="1600" b="1" u="none" strike="noStrike" dirty="0">
                          <a:solidFill>
                            <a:schemeClr val="bg1"/>
                          </a:solidFill>
                          <a:effectLst/>
                        </a:rPr>
                        <a:t>2016</a:t>
                      </a:r>
                      <a:endParaRPr lang="en-US" sz="1600" b="1" i="0" u="none" strike="noStrike" dirty="0">
                        <a:solidFill>
                          <a:schemeClr val="bg1"/>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solidFill>
                  </a:tcPr>
                </a:tc>
                <a:tc>
                  <a:txBody>
                    <a:bodyPr/>
                    <a:lstStyle/>
                    <a:p>
                      <a:pPr algn="r" fontAlgn="ctr"/>
                      <a:r>
                        <a:rPr lang="en-US" sz="1600" b="1" u="none" strike="noStrike">
                          <a:solidFill>
                            <a:schemeClr val="bg1"/>
                          </a:solidFill>
                          <a:effectLst/>
                        </a:rPr>
                        <a:t>2017</a:t>
                      </a:r>
                      <a:endParaRPr lang="en-US" sz="1600" b="1" i="0" u="none" strike="noStrike">
                        <a:solidFill>
                          <a:schemeClr val="bg1"/>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solidFill>
                  </a:tcPr>
                </a:tc>
                <a:tc>
                  <a:txBody>
                    <a:bodyPr/>
                    <a:lstStyle/>
                    <a:p>
                      <a:pPr algn="r" fontAlgn="ctr"/>
                      <a:r>
                        <a:rPr lang="en-US" sz="1600" b="1" u="none" strike="noStrike" dirty="0">
                          <a:solidFill>
                            <a:schemeClr val="bg1"/>
                          </a:solidFill>
                          <a:effectLst/>
                        </a:rPr>
                        <a:t>2018</a:t>
                      </a:r>
                      <a:endParaRPr lang="en-US" sz="1600" b="1" i="0" u="none" strike="noStrike" dirty="0">
                        <a:solidFill>
                          <a:schemeClr val="bg1"/>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solidFill>
                  </a:tcPr>
                </a:tc>
                <a:tc>
                  <a:txBody>
                    <a:bodyPr/>
                    <a:lstStyle/>
                    <a:p>
                      <a:pPr algn="r" fontAlgn="ctr"/>
                      <a:r>
                        <a:rPr lang="en-US" sz="1600" b="1" u="none" strike="noStrike" dirty="0">
                          <a:solidFill>
                            <a:schemeClr val="bg1"/>
                          </a:solidFill>
                          <a:effectLst/>
                        </a:rPr>
                        <a:t>2019</a:t>
                      </a:r>
                      <a:endParaRPr lang="en-US" sz="1600" b="1" i="0" u="none" strike="noStrike" dirty="0">
                        <a:solidFill>
                          <a:schemeClr val="bg1"/>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solidFill>
                  </a:tcPr>
                </a:tc>
                <a:tc>
                  <a:txBody>
                    <a:bodyPr/>
                    <a:lstStyle/>
                    <a:p>
                      <a:pPr algn="r" fontAlgn="ctr"/>
                      <a:r>
                        <a:rPr lang="en-US" sz="1600" b="1" u="none" strike="noStrike" dirty="0">
                          <a:solidFill>
                            <a:schemeClr val="bg1"/>
                          </a:solidFill>
                          <a:effectLst/>
                        </a:rPr>
                        <a:t>2020</a:t>
                      </a:r>
                      <a:endParaRPr lang="en-US" sz="1600" b="1" i="0" u="none" strike="noStrike" dirty="0">
                        <a:solidFill>
                          <a:schemeClr val="bg1"/>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solidFill>
                  </a:tcPr>
                </a:tc>
                <a:tc>
                  <a:txBody>
                    <a:bodyPr/>
                    <a:lstStyle/>
                    <a:p>
                      <a:pPr algn="r" fontAlgn="ctr"/>
                      <a:r>
                        <a:rPr lang="en-US" sz="1600" b="1" u="none" strike="noStrike" dirty="0">
                          <a:solidFill>
                            <a:schemeClr val="bg1"/>
                          </a:solidFill>
                          <a:effectLst/>
                        </a:rPr>
                        <a:t>Total</a:t>
                      </a:r>
                      <a:endParaRPr lang="en-US" sz="1600" b="1" i="0" u="none" strike="noStrike" dirty="0">
                        <a:solidFill>
                          <a:schemeClr val="bg1"/>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solidFill>
                  </a:tcPr>
                </a:tc>
                <a:tc>
                  <a:txBody>
                    <a:bodyPr/>
                    <a:lstStyle/>
                    <a:p>
                      <a:pPr algn="r" fontAlgn="b"/>
                      <a:r>
                        <a:rPr lang="en-US" sz="1600" u="none" strike="noStrike" dirty="0">
                          <a:solidFill>
                            <a:schemeClr val="bg1"/>
                          </a:solidFill>
                          <a:effectLst/>
                        </a:rPr>
                        <a:t> </a:t>
                      </a:r>
                      <a:endParaRPr lang="en-US" sz="1600" b="0" i="0" u="none" strike="noStrike" dirty="0">
                        <a:solidFill>
                          <a:schemeClr val="bg1"/>
                        </a:solidFill>
                        <a:effectLst/>
                        <a:latin typeface="Calibri" panose="020F0502020204030204" pitchFamily="34" charset="0"/>
                      </a:endParaRPr>
                    </a:p>
                  </a:txBody>
                  <a:tcPr marL="7666" marR="7666" marT="7666"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4074101861"/>
                  </a:ext>
                </a:extLst>
              </a:tr>
              <a:tr h="301411">
                <a:tc>
                  <a:txBody>
                    <a:bodyPr/>
                    <a:lstStyle/>
                    <a:p>
                      <a:pPr algn="r" fontAlgn="ctr"/>
                      <a:r>
                        <a:rPr lang="en-US" sz="1600" u="none" strike="noStrike" dirty="0">
                          <a:effectLst/>
                        </a:rPr>
                        <a:t>New </a:t>
                      </a:r>
                      <a:r>
                        <a:rPr lang="en-US" sz="1600" u="none" strike="noStrike" dirty="0" err="1">
                          <a:effectLst/>
                        </a:rPr>
                        <a:t>VOTL</a:t>
                      </a:r>
                      <a:r>
                        <a:rPr lang="en-US" sz="1600" u="none" strike="noStrike" dirty="0">
                          <a:effectLst/>
                        </a:rPr>
                        <a:t> resident HH</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18</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12</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dirty="0">
                          <a:effectLst/>
                        </a:rPr>
                        <a:t>22</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dirty="0">
                          <a:effectLst/>
                        </a:rPr>
                        <a:t>22</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18</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18</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30</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b="1" u="none" strike="noStrike" dirty="0">
                          <a:effectLst/>
                        </a:rPr>
                        <a:t>140</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b"/>
                      <a:r>
                        <a:rPr lang="en-US" sz="1600" b="1" u="none" strike="noStrike">
                          <a:effectLst/>
                        </a:rPr>
                        <a:t> </a:t>
                      </a:r>
                      <a:endParaRPr lang="en-US" sz="1600" b="1" i="0" u="none" strike="noStrike">
                        <a:solidFill>
                          <a:srgbClr val="000000"/>
                        </a:solidFill>
                        <a:effectLst/>
                        <a:latin typeface="Calibri" panose="020F0502020204030204" pitchFamily="34" charset="0"/>
                      </a:endParaRPr>
                    </a:p>
                  </a:txBody>
                  <a:tcPr marL="7666" marR="7666" marT="7666"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528610991"/>
                  </a:ext>
                </a:extLst>
              </a:tr>
              <a:tr h="301411">
                <a:tc>
                  <a:txBody>
                    <a:bodyPr/>
                    <a:lstStyle/>
                    <a:p>
                      <a:pPr algn="r" fontAlgn="ctr"/>
                      <a:r>
                        <a:rPr lang="en-US" sz="1600" u="none" strike="noStrike" dirty="0">
                          <a:effectLst/>
                        </a:rPr>
                        <a:t>New Rentals = </a:t>
                      </a:r>
                      <a:r>
                        <a:rPr lang="en-US" sz="1600" u="none" strike="noStrike" dirty="0" err="1">
                          <a:effectLst/>
                        </a:rPr>
                        <a:t>VOTL</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1</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0</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3</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1</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1</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2</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8</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b="1" u="none" strike="noStrike" dirty="0">
                          <a:effectLst/>
                        </a:rPr>
                        <a:t>16</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b="1" u="none" strike="noStrike" dirty="0">
                          <a:effectLst/>
                        </a:rPr>
                        <a:t>11%</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2864573601"/>
                  </a:ext>
                </a:extLst>
              </a:tr>
              <a:tr h="301411">
                <a:tc>
                  <a:txBody>
                    <a:bodyPr/>
                    <a:lstStyle/>
                    <a:p>
                      <a:pPr algn="r" fontAlgn="ctr"/>
                      <a:r>
                        <a:rPr lang="en-US" sz="1600" u="none" strike="noStrike" dirty="0">
                          <a:effectLst/>
                        </a:rPr>
                        <a:t>New HH = TLIA</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dirty="0">
                          <a:effectLst/>
                        </a:rPr>
                        <a:t>16</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dirty="0">
                          <a:effectLst/>
                        </a:rPr>
                        <a:t>11</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dirty="0">
                          <a:effectLst/>
                        </a:rPr>
                        <a:t>19</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dirty="0">
                          <a:effectLst/>
                        </a:rPr>
                        <a:t>20</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dirty="0">
                          <a:effectLst/>
                        </a:rPr>
                        <a:t>18</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dirty="0">
                          <a:effectLst/>
                        </a:rPr>
                        <a:t>17</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dirty="0">
                          <a:effectLst/>
                        </a:rPr>
                        <a:t>27</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b="1" u="none" strike="noStrike" dirty="0">
                          <a:effectLst/>
                        </a:rPr>
                        <a:t>128</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b="1" u="none" strike="noStrike">
                          <a:effectLst/>
                        </a:rPr>
                        <a:t>91%</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22393207"/>
                  </a:ext>
                </a:extLst>
              </a:tr>
              <a:tr h="301411">
                <a:tc>
                  <a:txBody>
                    <a:bodyPr/>
                    <a:lstStyle/>
                    <a:p>
                      <a:pPr algn="r" fontAlgn="ctr"/>
                      <a:r>
                        <a:rPr lang="en-US" sz="1600" u="none" strike="noStrike" dirty="0">
                          <a:effectLst/>
                        </a:rPr>
                        <a:t>New HH = </a:t>
                      </a:r>
                      <a:r>
                        <a:rPr lang="en-US" sz="1600" u="none" strike="noStrike" dirty="0" err="1">
                          <a:effectLst/>
                        </a:rPr>
                        <a:t>CCE</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2</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1</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3</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0</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0</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1</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1</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b="1" u="none" strike="noStrike" dirty="0">
                          <a:effectLst/>
                        </a:rPr>
                        <a:t>8</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b="1" u="none" strike="noStrike" dirty="0">
                          <a:effectLst/>
                        </a:rPr>
                        <a:t>6%</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730538282"/>
                  </a:ext>
                </a:extLst>
              </a:tr>
              <a:tr h="301411">
                <a:tc>
                  <a:txBody>
                    <a:bodyPr/>
                    <a:lstStyle/>
                    <a:p>
                      <a:pPr algn="r" fontAlgn="ctr"/>
                      <a:r>
                        <a:rPr lang="en-US" sz="1600" u="none" strike="noStrike">
                          <a:effectLst/>
                        </a:rPr>
                        <a:t>New HH = Fenview </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dirty="0">
                          <a:effectLst/>
                        </a:rPr>
                        <a:t>0</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0</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0</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2</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dirty="0">
                          <a:effectLst/>
                        </a:rPr>
                        <a:t>0</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dirty="0">
                          <a:effectLst/>
                        </a:rPr>
                        <a:t>0</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2</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b="1" u="none" strike="noStrike">
                          <a:effectLst/>
                        </a:rPr>
                        <a:t>4</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b="1" u="none" strike="noStrike">
                          <a:effectLst/>
                        </a:rPr>
                        <a:t>3%</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59929389"/>
                  </a:ext>
                </a:extLst>
              </a:tr>
              <a:tr h="301411">
                <a:tc>
                  <a:txBody>
                    <a:bodyPr/>
                    <a:lstStyle/>
                    <a:p>
                      <a:pPr algn="r" fontAlgn="ctr"/>
                      <a:r>
                        <a:rPr lang="en-US" sz="1600" u="none" strike="noStrike" dirty="0">
                          <a:effectLst/>
                        </a:rPr>
                        <a:t>Two adults</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14</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8</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17</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18</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14</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14</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24</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b="1" u="none" strike="noStrike" dirty="0">
                          <a:effectLst/>
                        </a:rPr>
                        <a:t>109</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b="1" u="none" strike="noStrike" dirty="0">
                          <a:effectLst/>
                        </a:rPr>
                        <a:t>90%</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53493529"/>
                  </a:ext>
                </a:extLst>
              </a:tr>
              <a:tr h="301411">
                <a:tc>
                  <a:txBody>
                    <a:bodyPr/>
                    <a:lstStyle/>
                    <a:p>
                      <a:pPr algn="r" fontAlgn="ctr"/>
                      <a:r>
                        <a:rPr lang="en-US" sz="1600" u="none" strike="noStrike" dirty="0">
                          <a:effectLst/>
                        </a:rPr>
                        <a:t>Single adult</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4</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4</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5</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4</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4</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dirty="0">
                          <a:effectLst/>
                        </a:rPr>
                        <a:t>4</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dirty="0">
                          <a:effectLst/>
                        </a:rPr>
                        <a:t>6</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b="1" u="none" strike="noStrike" dirty="0">
                          <a:effectLst/>
                        </a:rPr>
                        <a:t>31</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b="1" u="none" strike="noStrike">
                          <a:effectLst/>
                        </a:rPr>
                        <a:t>26%</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241366011"/>
                  </a:ext>
                </a:extLst>
              </a:tr>
              <a:tr h="301411">
                <a:tc>
                  <a:txBody>
                    <a:bodyPr/>
                    <a:lstStyle/>
                    <a:p>
                      <a:pPr algn="r" fontAlgn="ctr"/>
                      <a:r>
                        <a:rPr lang="en-US" sz="1600" u="none" strike="noStrike" dirty="0">
                          <a:effectLst/>
                        </a:rPr>
                        <a:t>Children ages 1-18</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11</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9</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a:effectLst/>
                        </a:rPr>
                        <a:t>15</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13</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6</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8</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17</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b="1" u="none" strike="noStrike" dirty="0">
                          <a:effectLst/>
                        </a:rPr>
                        <a:t>79</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b="1" u="none" strike="noStrike" dirty="0">
                          <a:effectLst/>
                        </a:rPr>
                        <a:t>65%</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2822067857"/>
                  </a:ext>
                </a:extLst>
              </a:tr>
              <a:tr h="301411">
                <a:tc>
                  <a:txBody>
                    <a:bodyPr/>
                    <a:lstStyle/>
                    <a:p>
                      <a:pPr algn="r" fontAlgn="ctr"/>
                      <a:r>
                        <a:rPr lang="en-US" sz="1600" u="none" strike="noStrike" dirty="0">
                          <a:effectLst/>
                        </a:rPr>
                        <a:t>Children at home</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7</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3</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7</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9</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12</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dirty="0">
                          <a:effectLst/>
                        </a:rPr>
                        <a:t>10</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dirty="0">
                          <a:effectLst/>
                        </a:rPr>
                        <a:t>13</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b="1" u="none" strike="noStrike" dirty="0">
                          <a:effectLst/>
                        </a:rPr>
                        <a:t>61</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b="1" u="none" strike="noStrike">
                          <a:effectLst/>
                        </a:rPr>
                        <a:t>50%</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36892680"/>
                  </a:ext>
                </a:extLst>
              </a:tr>
              <a:tr h="301411">
                <a:tc>
                  <a:txBody>
                    <a:bodyPr/>
                    <a:lstStyle/>
                    <a:p>
                      <a:pPr algn="r" fontAlgn="ctr"/>
                      <a:r>
                        <a:rPr lang="en-US" sz="1600" u="none" strike="noStrike" dirty="0">
                          <a:effectLst/>
                        </a:rPr>
                        <a:t>Adults age under  55</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14</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a:effectLst/>
                        </a:rPr>
                        <a:t>11</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19</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15</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10</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7</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24</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b="1" u="none" strike="noStrike" dirty="0">
                          <a:effectLst/>
                        </a:rPr>
                        <a:t>100</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b="1" u="none" strike="noStrike" dirty="0">
                          <a:effectLst/>
                        </a:rPr>
                        <a:t>83%</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872881524"/>
                  </a:ext>
                </a:extLst>
              </a:tr>
              <a:tr h="301411">
                <a:tc>
                  <a:txBody>
                    <a:bodyPr/>
                    <a:lstStyle/>
                    <a:p>
                      <a:pPr algn="r" fontAlgn="ctr"/>
                      <a:r>
                        <a:rPr lang="en-US" sz="1600" u="none" strike="noStrike" dirty="0">
                          <a:effectLst/>
                        </a:rPr>
                        <a:t>With adults age 55+</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4</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1</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3</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7</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a:effectLst/>
                        </a:rPr>
                        <a:t>8</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dirty="0">
                          <a:effectLst/>
                        </a:rPr>
                        <a:t>11</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u="none" strike="noStrike" dirty="0">
                          <a:effectLst/>
                        </a:rPr>
                        <a:t>6</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b="1" u="none" strike="noStrike" dirty="0">
                          <a:effectLst/>
                        </a:rPr>
                        <a:t>40</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en-US" sz="1600" b="1" u="none" strike="noStrike" dirty="0">
                          <a:effectLst/>
                        </a:rPr>
                        <a:t>33%</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632607377"/>
                  </a:ext>
                </a:extLst>
              </a:tr>
              <a:tr h="301411">
                <a:tc>
                  <a:txBody>
                    <a:bodyPr/>
                    <a:lstStyle/>
                    <a:p>
                      <a:pPr algn="r" fontAlgn="ctr"/>
                      <a:r>
                        <a:rPr lang="en-US" sz="1600" u="none" strike="noStrike" dirty="0">
                          <a:effectLst/>
                        </a:rPr>
                        <a:t>% 55+ years</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22.2%</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8.3%</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13.6%</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31.8%</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a:effectLst/>
                        </a:rPr>
                        <a:t>44.4%</a:t>
                      </a:r>
                      <a:endParaRPr lang="en-US" sz="1600" b="1" i="0" u="none" strike="noStrike">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61.1%</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r>
                        <a:rPr lang="en-US" sz="1600" u="none" strike="noStrike" dirty="0">
                          <a:effectLst/>
                        </a:rPr>
                        <a:t>20.0%</a:t>
                      </a: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ctr"/>
                      <a:endParaRPr lang="en-US" sz="1600" b="1" i="0" u="none" strike="noStrike" dirty="0">
                        <a:solidFill>
                          <a:srgbClr val="000000"/>
                        </a:solidFill>
                        <a:effectLst/>
                        <a:latin typeface="Calibri" panose="020F0502020204030204" pitchFamily="34" charset="0"/>
                      </a:endParaRPr>
                    </a:p>
                  </a:txBody>
                  <a:tcPr marL="7666" marR="7666" marT="766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endParaRPr lang="en-US" sz="1600" b="0" i="0" u="none" strike="noStrike" dirty="0">
                        <a:solidFill>
                          <a:srgbClr val="000000"/>
                        </a:solidFill>
                        <a:effectLst/>
                        <a:latin typeface="Calibri" panose="020F0502020204030204" pitchFamily="34" charset="0"/>
                      </a:endParaRPr>
                    </a:p>
                  </a:txBody>
                  <a:tcPr marL="7666" marR="7666" marT="7666"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2275719758"/>
                  </a:ext>
                </a:extLst>
              </a:tr>
            </a:tbl>
          </a:graphicData>
        </a:graphic>
      </p:graphicFrame>
    </p:spTree>
    <p:extLst>
      <p:ext uri="{BB962C8B-B14F-4D97-AF65-F5344CB8AC3E}">
        <p14:creationId xmlns:p14="http://schemas.microsoft.com/office/powerpoint/2010/main" val="395862117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3A80F-0328-4917-8215-1C96638B1134}"/>
              </a:ext>
            </a:extLst>
          </p:cNvPr>
          <p:cNvSpPr>
            <a:spLocks noGrp="1"/>
          </p:cNvSpPr>
          <p:nvPr>
            <p:ph type="title"/>
          </p:nvPr>
        </p:nvSpPr>
        <p:spPr/>
        <p:txBody>
          <a:bodyPr>
            <a:normAutofit/>
          </a:bodyPr>
          <a:lstStyle/>
          <a:p>
            <a:r>
              <a:rPr lang="en-US" dirty="0"/>
              <a:t>2021 </a:t>
            </a:r>
            <a:r>
              <a:rPr lang="en-US" dirty="0" err="1"/>
              <a:t>TLYC</a:t>
            </a:r>
            <a:r>
              <a:rPr lang="en-US" dirty="0"/>
              <a:t> Calendar </a:t>
            </a:r>
            <a:br>
              <a:rPr lang="en-US" dirty="0"/>
            </a:br>
            <a:r>
              <a:rPr lang="en-US" sz="2200" b="0" spc="0" dirty="0"/>
              <a:t>(tentative based on </a:t>
            </a:r>
            <a:r>
              <a:rPr lang="en-US" sz="2200" b="0" spc="0" dirty="0" err="1"/>
              <a:t>COVID</a:t>
            </a:r>
            <a:r>
              <a:rPr lang="en-US" sz="2200" b="0" spc="0" dirty="0"/>
              <a:t> protocols)</a:t>
            </a:r>
          </a:p>
        </p:txBody>
      </p:sp>
      <p:sp>
        <p:nvSpPr>
          <p:cNvPr id="6" name="Content Placeholder 5">
            <a:extLst>
              <a:ext uri="{FF2B5EF4-FFF2-40B4-BE49-F238E27FC236}">
                <a16:creationId xmlns:a16="http://schemas.microsoft.com/office/drawing/2014/main" id="{1B304E48-745E-4596-900F-B101075C6FE6}"/>
              </a:ext>
            </a:extLst>
          </p:cNvPr>
          <p:cNvSpPr>
            <a:spLocks noGrp="1"/>
          </p:cNvSpPr>
          <p:nvPr>
            <p:ph sz="half" idx="1"/>
          </p:nvPr>
        </p:nvSpPr>
        <p:spPr/>
        <p:txBody>
          <a:bodyPr>
            <a:noAutofit/>
          </a:bodyPr>
          <a:lstStyle/>
          <a:p>
            <a:pPr marL="0" lvl="1" indent="0">
              <a:buNone/>
            </a:pPr>
            <a:r>
              <a:rPr lang="en-US" b="1" dirty="0">
                <a:solidFill>
                  <a:schemeClr val="tx2"/>
                </a:solidFill>
                <a:sym typeface="Times New Roman"/>
              </a:rPr>
              <a:t>July</a:t>
            </a:r>
            <a:endParaRPr lang="en-US" b="1" dirty="0">
              <a:solidFill>
                <a:schemeClr val="tx2"/>
              </a:solidFill>
            </a:endParaRPr>
          </a:p>
          <a:p>
            <a:pPr lvl="0"/>
            <a:r>
              <a:rPr lang="en-US" sz="2000" dirty="0">
                <a:sym typeface="Times New Roman"/>
              </a:rPr>
              <a:t>Holi Celebration July 31st 2pm</a:t>
            </a:r>
            <a:endParaRPr lang="en-US" sz="2000" b="1" dirty="0">
              <a:sym typeface="Times New Roman"/>
            </a:endParaRPr>
          </a:p>
          <a:p>
            <a:pPr marL="0" lvl="0" indent="0">
              <a:lnSpc>
                <a:spcPct val="100000"/>
              </a:lnSpc>
              <a:spcAft>
                <a:spcPts val="300"/>
              </a:spcAft>
              <a:buNone/>
            </a:pPr>
            <a:r>
              <a:rPr lang="en-US" sz="2000" b="1" dirty="0">
                <a:solidFill>
                  <a:schemeClr val="tx2"/>
                </a:solidFill>
                <a:sym typeface="Times New Roman"/>
              </a:rPr>
              <a:t>August</a:t>
            </a:r>
            <a:endParaRPr lang="en-US" sz="2000" dirty="0">
              <a:solidFill>
                <a:schemeClr val="tx2"/>
              </a:solidFill>
              <a:sym typeface="Times New Roman"/>
            </a:endParaRPr>
          </a:p>
          <a:p>
            <a:pPr lvl="0">
              <a:lnSpc>
                <a:spcPct val="100000"/>
              </a:lnSpc>
              <a:spcBef>
                <a:spcPts val="0"/>
              </a:spcBef>
              <a:spcAft>
                <a:spcPts val="300"/>
              </a:spcAft>
            </a:pPr>
            <a:r>
              <a:rPr lang="en-US" sz="2000" dirty="0">
                <a:sym typeface="Times New Roman"/>
              </a:rPr>
              <a:t>Back to School Bash August 14 at 3pm (Soccer Field) </a:t>
            </a:r>
            <a:endParaRPr lang="en-US" sz="2000" dirty="0"/>
          </a:p>
          <a:p>
            <a:pPr lvl="0">
              <a:lnSpc>
                <a:spcPct val="100000"/>
              </a:lnSpc>
              <a:spcBef>
                <a:spcPts val="0"/>
              </a:spcBef>
              <a:spcAft>
                <a:spcPts val="300"/>
              </a:spcAft>
            </a:pPr>
            <a:r>
              <a:rPr lang="en-US" sz="2000" dirty="0">
                <a:sym typeface="Times New Roman"/>
              </a:rPr>
              <a:t>Kindergarten playdate- August 15 at 11am (Aram Park)</a:t>
            </a:r>
          </a:p>
          <a:p>
            <a:pPr marL="0" lvl="0" indent="0">
              <a:lnSpc>
                <a:spcPct val="100000"/>
              </a:lnSpc>
              <a:spcAft>
                <a:spcPts val="300"/>
              </a:spcAft>
              <a:buNone/>
            </a:pPr>
            <a:r>
              <a:rPr lang="en-US" sz="2000" b="1" dirty="0">
                <a:solidFill>
                  <a:schemeClr val="tx2"/>
                </a:solidFill>
                <a:sym typeface="Times New Roman"/>
              </a:rPr>
              <a:t>September</a:t>
            </a:r>
            <a:endParaRPr lang="en-US" sz="2000" b="1" dirty="0">
              <a:solidFill>
                <a:schemeClr val="tx2"/>
              </a:solidFill>
            </a:endParaRPr>
          </a:p>
          <a:p>
            <a:pPr lvl="0">
              <a:lnSpc>
                <a:spcPct val="100000"/>
              </a:lnSpc>
              <a:spcBef>
                <a:spcPts val="0"/>
              </a:spcBef>
              <a:spcAft>
                <a:spcPts val="300"/>
              </a:spcAft>
            </a:pPr>
            <a:r>
              <a:rPr lang="en-US" sz="2000" dirty="0">
                <a:sym typeface="Times New Roman"/>
              </a:rPr>
              <a:t>Family Movie Night Sept 10 at 7pm (Barsumian Park)</a:t>
            </a:r>
            <a:endParaRPr lang="en-US" sz="2000" dirty="0"/>
          </a:p>
        </p:txBody>
      </p:sp>
      <p:sp>
        <p:nvSpPr>
          <p:cNvPr id="7" name="Content Placeholder 6">
            <a:extLst>
              <a:ext uri="{FF2B5EF4-FFF2-40B4-BE49-F238E27FC236}">
                <a16:creationId xmlns:a16="http://schemas.microsoft.com/office/drawing/2014/main" id="{96D64D46-659C-4ED4-AE53-F43CEAB7FFD7}"/>
              </a:ext>
            </a:extLst>
          </p:cNvPr>
          <p:cNvSpPr>
            <a:spLocks noGrp="1"/>
          </p:cNvSpPr>
          <p:nvPr>
            <p:ph sz="half" idx="2"/>
          </p:nvPr>
        </p:nvSpPr>
        <p:spPr/>
        <p:txBody>
          <a:bodyPr>
            <a:normAutofit/>
          </a:bodyPr>
          <a:lstStyle/>
          <a:p>
            <a:pPr marL="0" lvl="0" indent="0">
              <a:lnSpc>
                <a:spcPct val="100000"/>
              </a:lnSpc>
              <a:spcAft>
                <a:spcPts val="300"/>
              </a:spcAft>
              <a:buNone/>
            </a:pPr>
            <a:r>
              <a:rPr lang="en-US" sz="2000" b="1" dirty="0">
                <a:sym typeface="Times New Roman"/>
              </a:rPr>
              <a:t>October</a:t>
            </a:r>
            <a:endParaRPr lang="en-US" sz="2000" b="1" dirty="0"/>
          </a:p>
          <a:p>
            <a:pPr lvl="0">
              <a:lnSpc>
                <a:spcPct val="100000"/>
              </a:lnSpc>
              <a:spcBef>
                <a:spcPts val="0"/>
              </a:spcBef>
              <a:spcAft>
                <a:spcPts val="300"/>
              </a:spcAft>
            </a:pPr>
            <a:r>
              <a:rPr lang="en-US" sz="2000" dirty="0">
                <a:sym typeface="Times New Roman"/>
              </a:rPr>
              <a:t>Halloween Pre-Trick or Treating Pizza Party October 31 at 3pm (Soccer Field)</a:t>
            </a:r>
          </a:p>
          <a:p>
            <a:pPr marL="0" lvl="0" indent="0">
              <a:lnSpc>
                <a:spcPct val="100000"/>
              </a:lnSpc>
              <a:spcAft>
                <a:spcPts val="300"/>
              </a:spcAft>
              <a:buNone/>
            </a:pPr>
            <a:r>
              <a:rPr lang="en-US" sz="2000" b="1" dirty="0">
                <a:sym typeface="Times New Roman"/>
              </a:rPr>
              <a:t>November</a:t>
            </a:r>
            <a:endParaRPr lang="en-US" sz="2000" b="1" dirty="0"/>
          </a:p>
          <a:p>
            <a:pPr lvl="0">
              <a:lnSpc>
                <a:spcPct val="100000"/>
              </a:lnSpc>
              <a:spcBef>
                <a:spcPts val="0"/>
              </a:spcBef>
              <a:spcAft>
                <a:spcPts val="300"/>
              </a:spcAft>
            </a:pPr>
            <a:r>
              <a:rPr lang="en-US" sz="2000" dirty="0">
                <a:sym typeface="Times New Roman"/>
              </a:rPr>
              <a:t>Turkey Trot November 25 at 9am</a:t>
            </a:r>
            <a:endParaRPr lang="en-US" sz="2000" dirty="0"/>
          </a:p>
          <a:p>
            <a:pPr marL="0" lvl="0" indent="0">
              <a:lnSpc>
                <a:spcPct val="100000"/>
              </a:lnSpc>
              <a:spcAft>
                <a:spcPts val="300"/>
              </a:spcAft>
              <a:buNone/>
            </a:pPr>
            <a:r>
              <a:rPr lang="en-US" sz="2000" b="1" dirty="0">
                <a:sym typeface="Times New Roman"/>
              </a:rPr>
              <a:t>December</a:t>
            </a:r>
            <a:endParaRPr lang="en-US" sz="2000" b="1" dirty="0"/>
          </a:p>
          <a:p>
            <a:pPr lvl="0">
              <a:lnSpc>
                <a:spcPct val="100000"/>
              </a:lnSpc>
              <a:spcBef>
                <a:spcPts val="0"/>
              </a:spcBef>
              <a:spcAft>
                <a:spcPts val="300"/>
              </a:spcAft>
            </a:pPr>
            <a:r>
              <a:rPr lang="en-US" sz="2000" dirty="0">
                <a:sym typeface="Times New Roman"/>
              </a:rPr>
              <a:t>Holiday Festival Dec 5 </a:t>
            </a:r>
            <a:br>
              <a:rPr lang="en-US" sz="2000" dirty="0">
                <a:sym typeface="Times New Roman"/>
              </a:rPr>
            </a:br>
            <a:r>
              <a:rPr lang="en-US" sz="2000" dirty="0">
                <a:sym typeface="Times New Roman"/>
              </a:rPr>
              <a:t>Carriage Rides, Photos with Santa</a:t>
            </a:r>
            <a:endParaRPr lang="en-US" sz="2000" dirty="0"/>
          </a:p>
          <a:p>
            <a:endParaRPr lang="en-US" sz="2000" dirty="0"/>
          </a:p>
        </p:txBody>
      </p:sp>
    </p:spTree>
    <p:extLst>
      <p:ext uri="{BB962C8B-B14F-4D97-AF65-F5344CB8AC3E}">
        <p14:creationId xmlns:p14="http://schemas.microsoft.com/office/powerpoint/2010/main" val="211897649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2020 Ballot Results</a:t>
            </a:r>
          </a:p>
        </p:txBody>
      </p:sp>
      <p:sp>
        <p:nvSpPr>
          <p:cNvPr id="4" name="Subtitle 3">
            <a:extLst>
              <a:ext uri="{FF2B5EF4-FFF2-40B4-BE49-F238E27FC236}">
                <a16:creationId xmlns:a16="http://schemas.microsoft.com/office/drawing/2014/main" id="{6BC1F037-A1DB-4CFD-95A3-0411DC23FD54}"/>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70368512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Q &amp; A </a:t>
            </a:r>
            <a:br>
              <a:rPr lang="en-US" dirty="0"/>
            </a:br>
            <a:r>
              <a:rPr lang="en-US" dirty="0"/>
              <a:t>and Final Comments</a:t>
            </a:r>
          </a:p>
        </p:txBody>
      </p:sp>
      <p:sp>
        <p:nvSpPr>
          <p:cNvPr id="4" name="Subtitle 3">
            <a:extLst>
              <a:ext uri="{FF2B5EF4-FFF2-40B4-BE49-F238E27FC236}">
                <a16:creationId xmlns:a16="http://schemas.microsoft.com/office/drawing/2014/main" id="{F7FD7CD6-89F3-4A8C-9542-4A14A672A621}"/>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414841571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Adjourn</a:t>
            </a:r>
          </a:p>
        </p:txBody>
      </p:sp>
      <p:sp>
        <p:nvSpPr>
          <p:cNvPr id="4" name="Subtitle 3">
            <a:extLst>
              <a:ext uri="{FF2B5EF4-FFF2-40B4-BE49-F238E27FC236}">
                <a16:creationId xmlns:a16="http://schemas.microsoft.com/office/drawing/2014/main" id="{D29BFB90-C4E0-4822-AE98-FB3FD646E913}"/>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6377225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981E269-2332-41BD-9EE6-9C277F978688}"/>
              </a:ext>
            </a:extLst>
          </p:cNvPr>
          <p:cNvSpPr>
            <a:spLocks noGrp="1"/>
          </p:cNvSpPr>
          <p:nvPr>
            <p:ph type="title"/>
          </p:nvPr>
        </p:nvSpPr>
        <p:spPr>
          <a:xfrm>
            <a:off x="8261404" y="542282"/>
            <a:ext cx="3383280" cy="5753010"/>
          </a:xfrm>
        </p:spPr>
        <p:txBody>
          <a:bodyPr anchor="ctr">
            <a:normAutofit/>
          </a:bodyPr>
          <a:lstStyle/>
          <a:p>
            <a:pPr algn="ctr"/>
            <a:r>
              <a:rPr lang="en-US" sz="3600" dirty="0"/>
              <a:t>2019 to 2012 </a:t>
            </a:r>
            <a:r>
              <a:rPr lang="en-US" sz="2800" dirty="0"/>
              <a:t>Accomplishments</a:t>
            </a:r>
          </a:p>
        </p:txBody>
      </p:sp>
      <p:graphicFrame>
        <p:nvGraphicFramePr>
          <p:cNvPr id="11" name="Content Placeholder 8">
            <a:extLst>
              <a:ext uri="{FF2B5EF4-FFF2-40B4-BE49-F238E27FC236}">
                <a16:creationId xmlns:a16="http://schemas.microsoft.com/office/drawing/2014/main" id="{7C6A253A-E383-4F82-8D44-7ACE8B2E8F7D}"/>
              </a:ext>
            </a:extLst>
          </p:cNvPr>
          <p:cNvGraphicFramePr>
            <a:graphicFrameLocks noGrp="1"/>
          </p:cNvGraphicFramePr>
          <p:nvPr>
            <p:ph idx="1"/>
            <p:extLst>
              <p:ext uri="{D42A27DB-BD31-4B8C-83A1-F6EECF244321}">
                <p14:modId xmlns:p14="http://schemas.microsoft.com/office/powerpoint/2010/main" val="1887305985"/>
              </p:ext>
            </p:extLst>
          </p:nvPr>
        </p:nvGraphicFramePr>
        <p:xfrm>
          <a:off x="762000" y="762000"/>
          <a:ext cx="60960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16338893"/>
      </p:ext>
    </p:extLst>
  </p:cSld>
  <p:clrMapOvr>
    <a:masterClrMapping/>
  </p:clrMapOvr>
</p:sld>
</file>

<file path=ppt/theme/theme1.xml><?xml version="1.0" encoding="utf-8"?>
<a:theme xmlns:a="http://schemas.openxmlformats.org/drawingml/2006/main" name="Metropolitan">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ustom 5">
      <a:majorFont>
        <a:latin typeface="Microsoft YaHei UI"/>
        <a:ea typeface=""/>
        <a:cs typeface=""/>
      </a:majorFont>
      <a:minorFont>
        <a:latin typeface="Calibri"/>
        <a:ea typeface=""/>
        <a:cs typeface=""/>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2021 Annual Meeting Template" id="{5981C164-6115-472C-990E-B35C67936552}" vid="{98ACB528-E9F5-4886-B38C-C3A44C33665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748</TotalTime>
  <Words>4454</Words>
  <Application>Microsoft Office PowerPoint</Application>
  <PresentationFormat>Widescreen</PresentationFormat>
  <Paragraphs>733</Paragraphs>
  <Slides>83</Slides>
  <Notes>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83</vt:i4>
      </vt:variant>
    </vt:vector>
  </HeadingPairs>
  <TitlesOfParts>
    <vt:vector size="91" baseType="lpstr">
      <vt:lpstr>Microsoft YaHei UI</vt:lpstr>
      <vt:lpstr>Arial</vt:lpstr>
      <vt:lpstr>Calibri</vt:lpstr>
      <vt:lpstr>Calibri Light</vt:lpstr>
      <vt:lpstr>Helvetica</vt:lpstr>
      <vt:lpstr>Wingdings</vt:lpstr>
      <vt:lpstr>Metropolitan</vt:lpstr>
      <vt:lpstr>Worksheet</vt:lpstr>
      <vt:lpstr>Tower Lakes Improvement Association</vt:lpstr>
      <vt:lpstr>Quorum  10% of membership  to qualify  present or via proxy vote</vt:lpstr>
      <vt:lpstr>Roll Call of Officers</vt:lpstr>
      <vt:lpstr>Approval of 2020 Annual  Meeting Minutes</vt:lpstr>
      <vt:lpstr>Approval of December 2020  Meeting Minutes</vt:lpstr>
      <vt:lpstr>President’s Comments</vt:lpstr>
      <vt:lpstr>TLIA Board &amp; Committees</vt:lpstr>
      <vt:lpstr>Community Demographics</vt:lpstr>
      <vt:lpstr>2019 to 2012 Accomplishments</vt:lpstr>
      <vt:lpstr>Nominations  Committee</vt:lpstr>
      <vt:lpstr>The 2021 TLIA Board:  Candidates for Election</vt:lpstr>
      <vt:lpstr>For President</vt:lpstr>
      <vt:lpstr>For Treasurer </vt:lpstr>
      <vt:lpstr>For Recording Secretary </vt:lpstr>
      <vt:lpstr>For Member-at-Large</vt:lpstr>
      <vt:lpstr>For Member-at-Large</vt:lpstr>
      <vt:lpstr>Finance  Committee</vt:lpstr>
      <vt:lpstr>Treasurer’s  Report</vt:lpstr>
      <vt:lpstr>Profit and Loss 2020 Budget vs Actual</vt:lpstr>
      <vt:lpstr>Profit and Loss 2020 Budget vs Actual</vt:lpstr>
      <vt:lpstr>TLIA Cash Balances</vt:lpstr>
      <vt:lpstr>5 Year Summary of Capital Expenditures</vt:lpstr>
      <vt:lpstr>Contributions to  Capital Reserve Account</vt:lpstr>
      <vt:lpstr>TLIA 2021 Budget - Expenses</vt:lpstr>
      <vt:lpstr>Dues</vt:lpstr>
      <vt:lpstr>TLIA Income 2020</vt:lpstr>
      <vt:lpstr>Dues Collection- Results 2020 &amp; moving forward into 2021 </vt:lpstr>
      <vt:lpstr>Other Notable Efforts in 2020</vt:lpstr>
      <vt:lpstr>Beach  Committee</vt:lpstr>
      <vt:lpstr>PowerPoint Presentation</vt:lpstr>
      <vt:lpstr>PowerPoint Presentation</vt:lpstr>
      <vt:lpstr>2020 Projects and Improvements</vt:lpstr>
      <vt:lpstr>2020 Projects and Improvements</vt:lpstr>
      <vt:lpstr>2021 Preview</vt:lpstr>
      <vt:lpstr>Grounds Committee</vt:lpstr>
      <vt:lpstr>Grounds Committee 2020  </vt:lpstr>
      <vt:lpstr>Grounds Committee 2020  </vt:lpstr>
      <vt:lpstr>Grounds Committee  2020 Clean Up Day</vt:lpstr>
      <vt:lpstr>Stewards of the Parks</vt:lpstr>
      <vt:lpstr>Long Range Planning Committee</vt:lpstr>
      <vt:lpstr>Accomplishments</vt:lpstr>
      <vt:lpstr>Long-Range Plan</vt:lpstr>
      <vt:lpstr>Long-Range Plan</vt:lpstr>
      <vt:lpstr>Grounds Beautification  Committee</vt:lpstr>
      <vt:lpstr>Projects &amp; Kudos</vt:lpstr>
      <vt:lpstr>Projects &amp; Kudos</vt:lpstr>
      <vt:lpstr>Projects &amp; Kudos</vt:lpstr>
      <vt:lpstr>Projects &amp; Kudos</vt:lpstr>
      <vt:lpstr>Projects &amp; Kudos</vt:lpstr>
      <vt:lpstr>Communications Committee</vt:lpstr>
      <vt:lpstr>Communications Committee Members</vt:lpstr>
      <vt:lpstr>Newsletters, Eblasts &amp; Posters</vt:lpstr>
      <vt:lpstr>New Resident Welcome &amp; Advertisement</vt:lpstr>
      <vt:lpstr>2020 Website Accomplishments</vt:lpstr>
      <vt:lpstr>2020 Website Stats</vt:lpstr>
      <vt:lpstr>TLIA.org Website  New for 2021</vt:lpstr>
      <vt:lpstr>Events  Committee </vt:lpstr>
      <vt:lpstr>Current Events  Committee Members</vt:lpstr>
      <vt:lpstr>Events Committee Members who rolled off in 2020</vt:lpstr>
      <vt:lpstr>2021 Proposed Events</vt:lpstr>
      <vt:lpstr>Tent, Table &amp; Chair Rental Program Available for TLIA Members</vt:lpstr>
      <vt:lpstr>Thank You!</vt:lpstr>
      <vt:lpstr>Lake Committee</vt:lpstr>
      <vt:lpstr>At-A-Glance</vt:lpstr>
      <vt:lpstr>Lake Committee</vt:lpstr>
      <vt:lpstr>Long Range Plan</vt:lpstr>
      <vt:lpstr>Hydrologic &amp; Hydraulic (H&amp;H) Study</vt:lpstr>
      <vt:lpstr>Budget Overview-Special Lake Assessment</vt:lpstr>
      <vt:lpstr>Member  Services</vt:lpstr>
      <vt:lpstr>2020 Accomplishments</vt:lpstr>
      <vt:lpstr>2020 Accomplishments</vt:lpstr>
      <vt:lpstr>Tennis  Committee</vt:lpstr>
      <vt:lpstr>Tennis Report</vt:lpstr>
      <vt:lpstr>Tennis Report</vt:lpstr>
      <vt:lpstr>Youth  Committee</vt:lpstr>
      <vt:lpstr>Youth Committee Members </vt:lpstr>
      <vt:lpstr>2020 Accomplishments </vt:lpstr>
      <vt:lpstr>2020 Accomplishments </vt:lpstr>
      <vt:lpstr>2021 TLYC Calendar  (Tentative based on COVID protocols)</vt:lpstr>
      <vt:lpstr>2021 TLYC Calendar  (tentative based on COVID protocols)</vt:lpstr>
      <vt:lpstr>2020 Ballot Results</vt:lpstr>
      <vt:lpstr>Q &amp; A  and Final Comments</vt:lpstr>
      <vt:lpstr>Adjourn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Tower Lakes Improvement Association</dc:title>
  <dc:creator>Rob Dunbar</dc:creator>
  <cp:lastModifiedBy>Rob Dunbar</cp:lastModifiedBy>
  <cp:revision>29</cp:revision>
  <dcterms:created xsi:type="dcterms:W3CDTF">2021-01-06T01:01:23Z</dcterms:created>
  <dcterms:modified xsi:type="dcterms:W3CDTF">2021-01-16T19:10:38Z</dcterms:modified>
</cp:coreProperties>
</file>